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9" r:id="rId9"/>
    <p:sldId id="270" r:id="rId10"/>
    <p:sldId id="261" r:id="rId11"/>
    <p:sldId id="262" r:id="rId12"/>
    <p:sldId id="263" r:id="rId13"/>
    <p:sldId id="264" r:id="rId14"/>
    <p:sldId id="265" r:id="rId15"/>
    <p:sldId id="266" r:id="rId16"/>
    <p:sldId id="281" r:id="rId17"/>
    <p:sldId id="282" r:id="rId18"/>
    <p:sldId id="283" r:id="rId19"/>
    <p:sldId id="284" r:id="rId20"/>
    <p:sldId id="285" r:id="rId21"/>
    <p:sldId id="271" r:id="rId22"/>
    <p:sldId id="272" r:id="rId23"/>
    <p:sldId id="273" r:id="rId24"/>
    <p:sldId id="276" r:id="rId25"/>
    <p:sldId id="277" r:id="rId26"/>
    <p:sldId id="278" r:id="rId27"/>
    <p:sldId id="279" r:id="rId28"/>
    <p:sldId id="280" r:id="rId29"/>
    <p:sldId id="274" r:id="rId30"/>
    <p:sldId id="27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46304" cy="6711696"/>
          </a:xfrm>
          <a:prstGeom prst="rect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CCSU-foote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33" y="303784"/>
            <a:ext cx="1457961" cy="1701800"/>
          </a:xfrm>
          <a:prstGeom prst="rect">
            <a:avLst/>
          </a:prstGeom>
          <a:ln/>
        </p:spPr>
      </p:pic>
      <p:pic>
        <p:nvPicPr>
          <p:cNvPr id="5" name="Picture 4" descr="nhrc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1656" y="225044"/>
            <a:ext cx="1859280" cy="1859280"/>
          </a:xfrm>
          <a:prstGeom prst="rect">
            <a:avLst/>
          </a:prstGeom>
          <a:ln/>
        </p:spPr>
      </p:pic>
      <p:sp>
        <p:nvSpPr>
          <p:cNvPr id="6" name="TextBox 5"/>
          <p:cNvSpPr txBox="1"/>
          <p:nvPr/>
        </p:nvSpPr>
        <p:spPr>
          <a:xfrm>
            <a:off x="2468880" y="457200"/>
            <a:ext cx="7223760" cy="738664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2400" b="1" dirty="0">
                <a:solidFill>
                  <a:srgbClr val="162F4B"/>
                </a:solidFill>
                <a:latin typeface="Aptos"/>
              </a:rPr>
              <a:t>CHAUDHARY CHARAN SINGH UNIVERSITY, MEERUT</a:t>
            </a:r>
            <a:endParaRPr lang="en-US" sz="2400" b="1" dirty="0">
              <a:solidFill>
                <a:srgbClr val="162F4B"/>
              </a:solidFill>
              <a:latin typeface="Aptos"/>
            </a:endParaRPr>
          </a:p>
          <a:p>
            <a:pPr algn="ctr"/>
            <a:r>
              <a:rPr lang="en-US" b="1" dirty="0">
                <a:solidFill>
                  <a:srgbClr val="162F4B"/>
                </a:solidFill>
                <a:latin typeface="Aptos"/>
              </a:rPr>
              <a:t>NAAC A++</a:t>
            </a:r>
            <a:endParaRPr b="1" dirty="0">
              <a:solidFill>
                <a:srgbClr val="162F4B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94760" y="1005744"/>
            <a:ext cx="4572000" cy="461665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2400" b="0" dirty="0">
                <a:solidFill>
                  <a:srgbClr val="4C5C6B"/>
                </a:solidFill>
                <a:latin typeface="Aptos"/>
              </a:rPr>
              <a:t>Institute of Legal Studies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346801" y="1586481"/>
            <a:ext cx="7640480" cy="86870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1828800"/>
            <a:ext cx="9189720" cy="105156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3900" b="1">
                <a:solidFill>
                  <a:srgbClr val="0C263F"/>
                </a:solidFill>
                <a:latin typeface="Aptos Display"/>
              </a:rPr>
              <a:t>INTRODUCTION TO
HUMAN RIGHTS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3017520"/>
            <a:ext cx="8503920" cy="6583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1E2328"/>
                </a:solidFill>
                <a:latin typeface="Aptos"/>
              </a:rPr>
              <a:t>Historical Development  •  Constitutional Provisions  •  UDHR 1948
ICCPR &amp; ICESCR  •  Contemporary Human Rights Framework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15180" y="4304824"/>
            <a:ext cx="6446520" cy="12252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E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154680" y="4325112"/>
            <a:ext cx="5897880" cy="41549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2100" b="1" dirty="0">
                <a:solidFill>
                  <a:srgbClr val="0C263F"/>
                </a:solidFill>
                <a:latin typeface="Aptos"/>
              </a:rPr>
              <a:t>Ashish Kaushik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80" y="4681728"/>
            <a:ext cx="58978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4C5C6B"/>
                </a:solidFill>
                <a:latin typeface="Aptos"/>
              </a:rPr>
              <a:t>Assistant Professor
Institute of Legal Studies
Ch. Charan Singh University, Meerut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01 • ORIENTATION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Session Roadmap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02</a:t>
            </a:r>
          </a:p>
        </p:txBody>
      </p:sp>
      <p:sp>
        <p:nvSpPr>
          <p:cNvPr id="9" name="Oval 8"/>
          <p:cNvSpPr/>
          <p:nvPr/>
        </p:nvSpPr>
        <p:spPr>
          <a:xfrm>
            <a:off x="685800" y="1828800"/>
            <a:ext cx="502920" cy="50292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1837943"/>
            <a:ext cx="502920" cy="48463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44168" y="1810512"/>
            <a:ext cx="2788920" cy="329184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Concept &amp; meaning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44168" y="2221992"/>
            <a:ext cx="2788920" cy="6583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What human rights are and why they matter</a:t>
            </a:r>
          </a:p>
        </p:txBody>
      </p:sp>
      <p:sp>
        <p:nvSpPr>
          <p:cNvPr id="13" name="Oval 12"/>
          <p:cNvSpPr/>
          <p:nvPr/>
        </p:nvSpPr>
        <p:spPr>
          <a:xfrm>
            <a:off x="4389120" y="1828800"/>
            <a:ext cx="502920" cy="50292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89120" y="1837943"/>
            <a:ext cx="502920" cy="48463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7488" y="1810512"/>
            <a:ext cx="2788920" cy="329184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Historical 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47488" y="2221992"/>
            <a:ext cx="2788920" cy="6583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Indian ethical traditions → modern rights system</a:t>
            </a:r>
          </a:p>
        </p:txBody>
      </p:sp>
      <p:sp>
        <p:nvSpPr>
          <p:cNvPr id="17" name="Oval 16"/>
          <p:cNvSpPr/>
          <p:nvPr/>
        </p:nvSpPr>
        <p:spPr>
          <a:xfrm>
            <a:off x="8092440" y="1828800"/>
            <a:ext cx="502920" cy="50292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092440" y="1837943"/>
            <a:ext cx="502920" cy="48463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50808" y="1810512"/>
            <a:ext cx="2788920" cy="92333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r>
              <a:rPr lang="en-US" b="1" dirty="0">
                <a:solidFill>
                  <a:srgbClr val="162F4B"/>
                </a:solidFill>
                <a:latin typeface="Aptos"/>
              </a:rPr>
              <a:t>Indian constitutional framework</a:t>
            </a:r>
          </a:p>
          <a:p>
            <a:pPr algn="l"/>
            <a:endParaRPr lang="en-US" sz="1800" b="1" dirty="0">
              <a:solidFill>
                <a:srgbClr val="162F4B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50808" y="2305533"/>
            <a:ext cx="2788920" cy="55399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r>
              <a:rPr lang="en-US" sz="1500" dirty="0">
                <a:solidFill>
                  <a:srgbClr val="5A6A7A"/>
                </a:solidFill>
                <a:latin typeface="Aptos"/>
              </a:rPr>
              <a:t>Fundamental Rights, DPSPs &amp; duties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3657600"/>
            <a:ext cx="502920" cy="50292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3666744"/>
            <a:ext cx="502920" cy="48463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44168" y="3639312"/>
            <a:ext cx="2788920" cy="3693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r>
              <a:rPr lang="en-US" b="1">
                <a:solidFill>
                  <a:srgbClr val="162F4B"/>
                </a:solidFill>
                <a:latin typeface="Aptos"/>
              </a:rPr>
              <a:t>International framework</a:t>
            </a:r>
            <a:endParaRPr lang="en-US" b="1" dirty="0">
              <a:solidFill>
                <a:srgbClr val="162F4B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94460" y="3968496"/>
            <a:ext cx="2788920" cy="55399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r>
              <a:rPr lang="en-US" sz="1500" dirty="0">
                <a:solidFill>
                  <a:srgbClr val="5A6A7A"/>
                </a:solidFill>
                <a:latin typeface="Aptos"/>
              </a:rPr>
              <a:t>UDHR 1948, ICCPR and ICESCR</a:t>
            </a:r>
            <a:endParaRPr lang="en-US" sz="1500" b="0" dirty="0">
              <a:solidFill>
                <a:srgbClr val="5A6A7A"/>
              </a:solidFill>
              <a:latin typeface="Aptos"/>
            </a:endParaRPr>
          </a:p>
          <a:p>
            <a:pPr algn="l"/>
            <a:endParaRPr sz="1500" b="0" dirty="0">
              <a:solidFill>
                <a:srgbClr val="5A6A7A"/>
              </a:solidFill>
              <a:latin typeface="Apto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389120" y="3657600"/>
            <a:ext cx="502920" cy="50292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389120" y="3666744"/>
            <a:ext cx="502920" cy="48463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47488" y="3639312"/>
            <a:ext cx="2788920" cy="329184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Application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7488" y="4050791"/>
            <a:ext cx="2788920" cy="6583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Everyday situations, case study and reflection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02 • FOUNDATIONS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What Are Human Rights?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Rights inherent to every person by virtue of being human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03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691640"/>
            <a:ext cx="3703320" cy="3611880"/>
          </a:xfrm>
          <a:prstGeom prst="roundRect">
            <a:avLst>
              <a:gd name="adj" fmla="val 8000"/>
            </a:avLst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1993392"/>
            <a:ext cx="315468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BF922D"/>
                </a:solidFill>
                <a:latin typeface="Aptos"/>
              </a:rPr>
              <a:t>CORE IDEA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514600"/>
            <a:ext cx="3154680" cy="1508760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Human rights protect
human dignity,
freedom and equality.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7552" y="4407408"/>
            <a:ext cx="3099816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DCE6EE"/>
                </a:solidFill>
                <a:latin typeface="Aptos"/>
              </a:rPr>
              <a:t>They apply to all people — without discrimination.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00600" y="1664208"/>
            <a:ext cx="6309360" cy="82296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965192" y="1792224"/>
            <a:ext cx="5980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Universal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65192" y="2176272"/>
            <a:ext cx="5980176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Belong to everyone.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00600" y="2670048"/>
            <a:ext cx="6309360" cy="82296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965192" y="2798064"/>
            <a:ext cx="5980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Inherent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65192" y="3182112"/>
            <a:ext cx="5980176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Not a gift from the State.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800600" y="3675888"/>
            <a:ext cx="6309360" cy="82296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965192" y="3803904"/>
            <a:ext cx="5980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Equal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65192" y="4187952"/>
            <a:ext cx="5980176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No person is born with fewer rights.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800600" y="4681728"/>
            <a:ext cx="6309360" cy="82296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965192" y="4809744"/>
            <a:ext cx="5980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Interdependent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65192" y="5193792"/>
            <a:ext cx="5980176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Civil, political, social and economic rights reinforce one another.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02 • FOUNDATIONS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Characteristics &amp; Categories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A simple framework for explaining the human-rights idea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04</a:t>
            </a:r>
          </a:p>
        </p:txBody>
      </p:sp>
      <p:sp>
        <p:nvSpPr>
          <p:cNvPr id="9" name="Oval 8"/>
          <p:cNvSpPr/>
          <p:nvPr/>
        </p:nvSpPr>
        <p:spPr>
          <a:xfrm>
            <a:off x="1527048" y="1673352"/>
            <a:ext cx="475488" cy="475488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27048" y="1682496"/>
            <a:ext cx="475488" cy="457200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267712"/>
            <a:ext cx="2148840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Universal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624328"/>
            <a:ext cx="2148840" cy="29260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5A6A7A"/>
                </a:solidFill>
                <a:latin typeface="Aptos"/>
              </a:rPr>
              <a:t>Every person</a:t>
            </a:r>
          </a:p>
        </p:txBody>
      </p:sp>
      <p:sp>
        <p:nvSpPr>
          <p:cNvPr id="13" name="Oval 12"/>
          <p:cNvSpPr/>
          <p:nvPr/>
        </p:nvSpPr>
        <p:spPr>
          <a:xfrm>
            <a:off x="3785616" y="1673352"/>
            <a:ext cx="475488" cy="475488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785616" y="1682496"/>
            <a:ext cx="475488" cy="457200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44368" y="2267712"/>
            <a:ext cx="2148840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Inherent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44368" y="2624328"/>
            <a:ext cx="2148840" cy="29260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5A6A7A"/>
                </a:solidFill>
                <a:latin typeface="Aptos"/>
              </a:rPr>
              <a:t>By being human</a:t>
            </a:r>
          </a:p>
        </p:txBody>
      </p:sp>
      <p:sp>
        <p:nvSpPr>
          <p:cNvPr id="17" name="Oval 16"/>
          <p:cNvSpPr/>
          <p:nvPr/>
        </p:nvSpPr>
        <p:spPr>
          <a:xfrm>
            <a:off x="6044184" y="1673352"/>
            <a:ext cx="475488" cy="475488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044184" y="1682496"/>
            <a:ext cx="475488" cy="457200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2936" y="2267712"/>
            <a:ext cx="2148840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Indivisible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2936" y="2624328"/>
            <a:ext cx="2148840" cy="29260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5A6A7A"/>
                </a:solidFill>
                <a:latin typeface="Aptos"/>
              </a:rPr>
              <a:t>No hierarchy of dignity</a:t>
            </a:r>
          </a:p>
        </p:txBody>
      </p:sp>
      <p:sp>
        <p:nvSpPr>
          <p:cNvPr id="21" name="Oval 20"/>
          <p:cNvSpPr/>
          <p:nvPr/>
        </p:nvSpPr>
        <p:spPr>
          <a:xfrm>
            <a:off x="8302752" y="1673352"/>
            <a:ext cx="475488" cy="475488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02752" y="1682496"/>
            <a:ext cx="475488" cy="457200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61504" y="2267712"/>
            <a:ext cx="2148840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Interdependent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61504" y="2624328"/>
            <a:ext cx="2148840" cy="29260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5A6A7A"/>
                </a:solidFill>
                <a:latin typeface="Aptos"/>
              </a:rPr>
              <a:t>Rights work together</a:t>
            </a:r>
          </a:p>
        </p:txBody>
      </p:sp>
      <p:sp>
        <p:nvSpPr>
          <p:cNvPr id="25" name="Oval 24"/>
          <p:cNvSpPr/>
          <p:nvPr/>
        </p:nvSpPr>
        <p:spPr>
          <a:xfrm>
            <a:off x="10561320" y="1673352"/>
            <a:ext cx="475488" cy="475488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561320" y="1682496"/>
            <a:ext cx="475488" cy="457200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20072" y="2267712"/>
            <a:ext cx="2148840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Non-discriminatory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20072" y="2624328"/>
            <a:ext cx="2148840" cy="29260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5A6A7A"/>
                </a:solidFill>
                <a:latin typeface="Aptos"/>
              </a:rPr>
              <a:t>Equal protection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5800" y="3246120"/>
            <a:ext cx="10789920" cy="3657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685800" y="3566160"/>
            <a:ext cx="34290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50392" y="3694176"/>
            <a:ext cx="309981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Civil &amp; Political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" y="4078224"/>
            <a:ext cx="3099816" cy="1325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Life, liberty, fair trial, expression, religion, participation.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70832" y="3566160"/>
            <a:ext cx="34290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535424" y="3694176"/>
            <a:ext cx="309981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Economic, Social &amp; Cultural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35424" y="4078224"/>
            <a:ext cx="3099816" cy="1325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Work, education, health, social security, adequate standard of living.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46720" y="3566160"/>
            <a:ext cx="34290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211312" y="3694176"/>
            <a:ext cx="309981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Collective / Solidarity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11312" y="4078224"/>
            <a:ext cx="3099816" cy="1325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Development, peace, environment and other emerging concerns.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03 • HISTORY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Historical Development: Indian Foundations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Philosophical and ethical traditions that anticipated dignity, welfare and equality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60020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1" y="1728216"/>
            <a:ext cx="31912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Vedic &amp; Upanishadic thought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1" y="2112264"/>
            <a:ext cx="3191256" cy="1234439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Dharma and Ṛta emphasised moral order; universal welfare appears in ideas such as “Sarve Bhavantu Sukhinah” and “Vasudhaiva Kutumbakam.”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60020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07992" y="1728216"/>
            <a:ext cx="31912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Buddhist &amp; Jain traditions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7992" y="2112264"/>
            <a:ext cx="3191256" cy="1234439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Compassion, non-violence, loving-kindness, freedom from suffering; Jain Ahimsa and Anekantavada encouraged respect for life and plural viewpoints.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60020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11312" y="1728216"/>
            <a:ext cx="31912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Ashoka &amp; Dhamma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1312" y="2112264"/>
            <a:ext cx="3191256" cy="1234439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Tolerance, welfare, humane governance and concern for subjects — important ethical precedents for public responsibility.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68880" y="3794760"/>
            <a:ext cx="3520440" cy="164592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633472" y="3922776"/>
            <a:ext cx="31912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Bhakti, Sufi &amp; Sikh traditions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33472" y="4306824"/>
            <a:ext cx="3191256" cy="100584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Equality, compassion, Seva, dignity of labour and Sarbat da Bhala challenged narrow social divisions.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9632" y="3794760"/>
            <a:ext cx="3520440" cy="164592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64224" y="3922776"/>
            <a:ext cx="31912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Gandhi &amp; Ambedkar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64224" y="4306824"/>
            <a:ext cx="3191256" cy="100584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Gandhi: Ahimsa, Satya, Satyagraha, Sarvodaya and Antyodaya. Ambedkar: liberty, equality, fraternity and constitutional safeguards.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05 •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India — From Freedom Struggle to Constitutional Rights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The Constitution translated dignity, liberty, equality and social justice into a legal framework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17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423160"/>
            <a:ext cx="10607040" cy="4114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21792" y="2221991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" y="223113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" y="262432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1858–1947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7" y="295351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Colonial period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3328415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Aptos"/>
              </a:rPr>
              <a:t>Rights &amp; representative institutions evolve</a:t>
            </a:r>
          </a:p>
        </p:txBody>
      </p:sp>
      <p:sp>
        <p:nvSpPr>
          <p:cNvPr id="15" name="Oval 14"/>
          <p:cNvSpPr/>
          <p:nvPr/>
        </p:nvSpPr>
        <p:spPr>
          <a:xfrm>
            <a:off x="3273552" y="2221991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273552" y="223113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44952" y="262432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1919/1935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15768" y="295351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Reforms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51760" y="3328415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Aptos"/>
              </a:rPr>
              <a:t>Limited constitutional representation</a:t>
            </a:r>
          </a:p>
        </p:txBody>
      </p:sp>
      <p:sp>
        <p:nvSpPr>
          <p:cNvPr id="20" name="Oval 19"/>
          <p:cNvSpPr/>
          <p:nvPr/>
        </p:nvSpPr>
        <p:spPr>
          <a:xfrm>
            <a:off x="5925312" y="2221991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25312" y="223113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96712" y="262432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1946–49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67527" y="295351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Constituent Assembly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0" y="3328415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Aptos"/>
              </a:rPr>
              <a:t>Fundamental rights &amp; social justice</a:t>
            </a:r>
          </a:p>
        </p:txBody>
      </p:sp>
      <p:sp>
        <p:nvSpPr>
          <p:cNvPr id="25" name="Oval 24"/>
          <p:cNvSpPr/>
          <p:nvPr/>
        </p:nvSpPr>
        <p:spPr>
          <a:xfrm>
            <a:off x="8577072" y="2221991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577072" y="223113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8471" y="262432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1950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19288" y="295351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Constitution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79" y="3328415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Aptos"/>
              </a:rPr>
              <a:t>Rights become constitutional guarantees</a:t>
            </a:r>
          </a:p>
        </p:txBody>
      </p:sp>
      <p:sp>
        <p:nvSpPr>
          <p:cNvPr id="30" name="Oval 29"/>
          <p:cNvSpPr/>
          <p:nvPr/>
        </p:nvSpPr>
        <p:spPr>
          <a:xfrm>
            <a:off x="11228832" y="2221991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228832" y="223113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00232" y="262432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1993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71048" y="295351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NHRC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0" y="3328415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Aptos"/>
              </a:rPr>
              <a:t>Statutory national human-rights institution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5212080"/>
            <a:ext cx="1037844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1E2328"/>
                </a:solidFill>
                <a:latin typeface="Aptos"/>
              </a:rPr>
              <a:t>Indian constitutionalism draws from both global rights developments and indigenous struggles for equality, freedom and social reform.</a:t>
            </a:r>
          </a:p>
        </p:txBody>
      </p:sp>
    </p:spTree>
    <p:extLst>
      <p:ext uri="{BB962C8B-B14F-4D97-AF65-F5344CB8AC3E}">
        <p14:creationId xmlns:p14="http://schemas.microsoft.com/office/powerpoint/2010/main" val="66412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05 •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Fundamental Rights — Constitution of India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Part III provides enforceable rights and judicial remedies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691640"/>
            <a:ext cx="3291840" cy="13258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1819656"/>
            <a:ext cx="29626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Arts. 14–18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203704"/>
            <a:ext cx="296265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Equality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691640"/>
            <a:ext cx="3291840" cy="1325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53712" y="1819656"/>
            <a:ext cx="29626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Arts. 19–22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3712" y="2203704"/>
            <a:ext cx="296265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Freedom &amp; personal liberty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691640"/>
            <a:ext cx="3291840" cy="13258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7031" y="1819656"/>
            <a:ext cx="29626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Arts. 23–24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2203704"/>
            <a:ext cx="296265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Against exploitation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520440"/>
            <a:ext cx="3291840" cy="1325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0392" y="3648456"/>
            <a:ext cx="29626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Arts. 25–28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" y="4032504"/>
            <a:ext cx="296265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Freedom of religion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3520440"/>
            <a:ext cx="3291840" cy="13258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53712" y="3648456"/>
            <a:ext cx="29626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Arts. 29–30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53712" y="4032504"/>
            <a:ext cx="296265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Cultural &amp; educational rights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92440" y="3520440"/>
            <a:ext cx="3291840" cy="1325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57031" y="3648456"/>
            <a:ext cx="296265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Art. 32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57031" y="4032504"/>
            <a:ext cx="296265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Constitutional remedies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486400"/>
            <a:ext cx="10332720" cy="43891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386E53"/>
                </a:solidFill>
                <a:latin typeface="Aptos"/>
              </a:rPr>
              <a:t>Article 32 is itself a Fundamental Right: access to the Supreme Court for enforcement of Part III rights.</a:t>
            </a:r>
          </a:p>
        </p:txBody>
      </p:sp>
    </p:spTree>
    <p:extLst>
      <p:ext uri="{BB962C8B-B14F-4D97-AF65-F5344CB8AC3E}">
        <p14:creationId xmlns:p14="http://schemas.microsoft.com/office/powerpoint/2010/main" val="50010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05 •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Article 21 — Life &amp; Personal Liberty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A central constitutional gateway for dignity and evolving rights jurisprudence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737360"/>
            <a:ext cx="3657600" cy="3474720"/>
          </a:xfrm>
          <a:prstGeom prst="roundRect">
            <a:avLst>
              <a:gd name="adj" fmla="val 8000"/>
            </a:avLst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16000" y="1883664"/>
            <a:ext cx="3108960" cy="32004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800" b="1" dirty="0">
                <a:solidFill>
                  <a:srgbClr val="BF922D"/>
                </a:solidFill>
                <a:latin typeface="Aptos"/>
              </a:rPr>
              <a:t>ARTICLE 21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7440" y="2711196"/>
            <a:ext cx="3017520" cy="1325880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2600" b="1" dirty="0">
                <a:solidFill>
                  <a:srgbClr val="FFFFFF"/>
                </a:solidFill>
                <a:latin typeface="Aptos"/>
              </a:rPr>
              <a:t>“No person shall be deprived of his life or personal liberty except according to procedure established by law.”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7440" y="4489704"/>
            <a:ext cx="3017520" cy="53035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0" dirty="0">
                <a:solidFill>
                  <a:srgbClr val="DCE6EE"/>
                </a:solidFill>
                <a:latin typeface="Aptos"/>
              </a:rPr>
              <a:t>The meaning of life and liberty has expanded through constitutional interpretation.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92040" y="1828800"/>
            <a:ext cx="5943600" cy="2926080"/>
          </a:xfrm>
          <a:prstGeom prst="rect">
            <a:avLst/>
          </a:prstGeom>
          <a:noFill/>
          <a:ln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1E2328"/>
                </a:solidFill>
                <a:latin typeface="Aptos"/>
              </a:defRPr>
            </a:pPr>
            <a:r>
              <a:rPr sz="1800">
                <a:latin typeface="Aptos"/>
              </a:rPr>
              <a:t>•  Dignity</a:t>
            </a:r>
          </a:p>
          <a:p>
            <a:pPr>
              <a:spcAft>
                <a:spcPts val="700"/>
              </a:spcAft>
              <a:defRPr sz="1600">
                <a:solidFill>
                  <a:srgbClr val="1E2328"/>
                </a:solidFill>
                <a:latin typeface="Aptos"/>
              </a:defRPr>
            </a:pPr>
            <a:r>
              <a:rPr sz="1800">
                <a:latin typeface="Aptos"/>
              </a:rPr>
              <a:t>•  Privacy</a:t>
            </a:r>
          </a:p>
          <a:p>
            <a:pPr>
              <a:spcAft>
                <a:spcPts val="700"/>
              </a:spcAft>
              <a:defRPr sz="1600">
                <a:solidFill>
                  <a:srgbClr val="1E2328"/>
                </a:solidFill>
                <a:latin typeface="Aptos"/>
              </a:defRPr>
            </a:pPr>
            <a:r>
              <a:rPr sz="1800">
                <a:latin typeface="Aptos"/>
              </a:rPr>
              <a:t>•  Livelihood</a:t>
            </a:r>
          </a:p>
          <a:p>
            <a:pPr>
              <a:spcAft>
                <a:spcPts val="700"/>
              </a:spcAft>
              <a:defRPr sz="1600">
                <a:solidFill>
                  <a:srgbClr val="1E2328"/>
                </a:solidFill>
                <a:latin typeface="Aptos"/>
              </a:defRPr>
            </a:pPr>
            <a:r>
              <a:rPr sz="1800">
                <a:latin typeface="Aptos"/>
              </a:rPr>
              <a:t>•  Legal aid</a:t>
            </a:r>
          </a:p>
          <a:p>
            <a:pPr>
              <a:spcAft>
                <a:spcPts val="700"/>
              </a:spcAft>
              <a:defRPr sz="1600">
                <a:solidFill>
                  <a:srgbClr val="1E2328"/>
                </a:solidFill>
                <a:latin typeface="Aptos"/>
              </a:defRPr>
            </a:pPr>
            <a:r>
              <a:rPr sz="1800">
                <a:latin typeface="Aptos"/>
              </a:rPr>
              <a:t>•  Clean environment and related protections</a:t>
            </a:r>
          </a:p>
        </p:txBody>
      </p:sp>
    </p:spTree>
    <p:extLst>
      <p:ext uri="{BB962C8B-B14F-4D97-AF65-F5344CB8AC3E}">
        <p14:creationId xmlns:p14="http://schemas.microsoft.com/office/powerpoint/2010/main" val="1652670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05 •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Directive Principles &amp; Fundamental Duties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Rights operate within a broader constitutional vision of social transformation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20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737360"/>
            <a:ext cx="5166360" cy="256032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1865376"/>
            <a:ext cx="4837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Directive Principles — Part IV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249424"/>
            <a:ext cx="4837176" cy="1920239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E2328"/>
                </a:solidFill>
                <a:latin typeface="Aptos"/>
              </a:rPr>
              <a:t>State policy goals: social and economic justice, public health, education, livelihood, equal pay, environment and international peace.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1737360"/>
            <a:ext cx="5166360" cy="256032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73952" y="1865376"/>
            <a:ext cx="4837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Fundamental Duties — Article 51A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3952" y="2249424"/>
            <a:ext cx="4837176" cy="1920239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E2328"/>
                </a:solidFill>
                <a:latin typeface="Aptos"/>
              </a:rPr>
              <a:t>Respect the Constitution and national symbols; promote harmony; protect the environment; develop scientific temper; safeguard public property; strive for excellence.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28800" y="4800600"/>
            <a:ext cx="8503920" cy="685800"/>
          </a:xfrm>
          <a:prstGeom prst="roundRect">
            <a:avLst>
              <a:gd name="adj" fmla="val 8000"/>
            </a:avLst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011680" y="4956048"/>
            <a:ext cx="8138160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Rights + State responsibilities + civic duties = a fuller constitutional culture of dignity.</a:t>
            </a:r>
          </a:p>
        </p:txBody>
      </p:sp>
    </p:spTree>
    <p:extLst>
      <p:ext uri="{BB962C8B-B14F-4D97-AF65-F5344CB8AC3E}">
        <p14:creationId xmlns:p14="http://schemas.microsoft.com/office/powerpoint/2010/main" val="2445755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03 • HISTORY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Historical Development: Limiting Arbitrary Power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From moral restraint to legal guarantees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06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377440"/>
            <a:ext cx="10607040" cy="4114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21792" y="2176272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" y="218541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" y="257860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1215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7" y="290779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Magna Carta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3282696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Aptos"/>
              </a:rPr>
              <a:t>Limits on royal power</a:t>
            </a:r>
          </a:p>
        </p:txBody>
      </p:sp>
      <p:sp>
        <p:nvSpPr>
          <p:cNvPr id="15" name="Oval 14"/>
          <p:cNvSpPr/>
          <p:nvPr/>
        </p:nvSpPr>
        <p:spPr>
          <a:xfrm>
            <a:off x="3273552" y="2176272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273552" y="218541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44952" y="257860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1628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15768" y="290779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Petition of Right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51760" y="3408173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 dirty="0">
                <a:solidFill>
                  <a:srgbClr val="5A6A7A"/>
                </a:solidFill>
                <a:latin typeface="Aptos"/>
              </a:rPr>
              <a:t>Protection from arbitrary action</a:t>
            </a:r>
          </a:p>
        </p:txBody>
      </p:sp>
      <p:sp>
        <p:nvSpPr>
          <p:cNvPr id="20" name="Oval 19"/>
          <p:cNvSpPr/>
          <p:nvPr/>
        </p:nvSpPr>
        <p:spPr>
          <a:xfrm>
            <a:off x="5925312" y="2176272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25312" y="218541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96712" y="257860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1689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67527" y="290779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English Bill of Rights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0" y="3419855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 dirty="0">
                <a:solidFill>
                  <a:srgbClr val="5A6A7A"/>
                </a:solidFill>
                <a:latin typeface="Aptos"/>
              </a:rPr>
              <a:t>Parliamentary liberties</a:t>
            </a:r>
          </a:p>
        </p:txBody>
      </p:sp>
      <p:sp>
        <p:nvSpPr>
          <p:cNvPr id="25" name="Oval 24"/>
          <p:cNvSpPr/>
          <p:nvPr/>
        </p:nvSpPr>
        <p:spPr>
          <a:xfrm>
            <a:off x="8577072" y="2176272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577072" y="218541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8471" y="257860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1776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19288" y="290779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US Declaration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79" y="3282696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Aptos"/>
              </a:rPr>
              <a:t>Natural rights &amp; equality</a:t>
            </a:r>
          </a:p>
        </p:txBody>
      </p:sp>
      <p:sp>
        <p:nvSpPr>
          <p:cNvPr id="30" name="Oval 29"/>
          <p:cNvSpPr/>
          <p:nvPr/>
        </p:nvSpPr>
        <p:spPr>
          <a:xfrm>
            <a:off x="11228832" y="2176272"/>
            <a:ext cx="310896" cy="310896"/>
          </a:xfrm>
          <a:prstGeom prst="ellipse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228832" y="2185415"/>
            <a:ext cx="310896" cy="292608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00232" y="2578608"/>
            <a:ext cx="768096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1789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71048" y="2907792"/>
            <a:ext cx="1426464" cy="34747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E2328"/>
                </a:solidFill>
                <a:latin typeface="Aptos"/>
              </a:rPr>
              <a:t>French Declaration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0" y="3442716"/>
            <a:ext cx="155448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0" dirty="0">
                <a:solidFill>
                  <a:srgbClr val="5A6A7A"/>
                </a:solidFill>
                <a:latin typeface="Aptos"/>
              </a:rPr>
              <a:t>Liberty, equality, rights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" y="5074920"/>
            <a:ext cx="10058400" cy="6400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1E2328"/>
                </a:solidFill>
                <a:latin typeface="Aptos"/>
              </a:rPr>
              <a:t>The modern human-rights tradition developed through a long interaction between moral philosophy, political struggle and constitutional law.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03 • HISTORY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Modern International Human Rights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The twentieth century transformed rights from national ideals into a global framework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07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737360"/>
            <a:ext cx="3383280" cy="192024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1865376"/>
            <a:ext cx="305409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World War II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249424"/>
            <a:ext cx="3054096" cy="128016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Mass atrocities demonstrated the danger of unchecked State power and the need for universal standards.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07408" y="1737360"/>
            <a:ext cx="3383280" cy="192024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0" y="1865376"/>
            <a:ext cx="305409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United Nations — 1945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249424"/>
            <a:ext cx="3054096" cy="128016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The UN Charter placed human rights and fundamental freedoms within the international agenda.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9016" y="1737360"/>
            <a:ext cx="3383280" cy="192024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93608" y="1865376"/>
            <a:ext cx="305409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UDHR — 1948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2249424"/>
            <a:ext cx="3054096" cy="128016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A common global statement of rights and freedoms, adopted by the UN General Assembly.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97280" y="4160520"/>
            <a:ext cx="9966960" cy="822960"/>
          </a:xfrm>
          <a:prstGeom prst="roundRect">
            <a:avLst>
              <a:gd name="adj" fmla="val 8000"/>
            </a:avLst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417320" y="4361688"/>
            <a:ext cx="9326880" cy="39319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Core shift: human dignity became a subject of international concern — not solely an internal matter of each State.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04 • INTERNATIONAL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UDHR 1948 — The Universal Reference Point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Adopted by the UN General Assembly on 10 December 1948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645920"/>
            <a:ext cx="1920240" cy="29260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BF922D"/>
                </a:solidFill>
                <a:latin typeface="Aptos"/>
              </a:rPr>
              <a:t>30 ARTICLES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57400"/>
            <a:ext cx="4754880" cy="82296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162F4B"/>
                </a:solidFill>
                <a:latin typeface="Aptos"/>
              </a:rPr>
              <a:t>A common standard of achievement for all peoples and nations.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261360"/>
            <a:ext cx="4892040" cy="2194560"/>
          </a:xfrm>
          <a:prstGeom prst="rect">
            <a:avLst/>
          </a:prstGeom>
          <a:noFill/>
          <a:ln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1E2328"/>
                </a:solidFill>
                <a:latin typeface="Aptos"/>
              </a:defRPr>
            </a:pPr>
            <a:r>
              <a:rPr sz="1800" dirty="0">
                <a:latin typeface="Aptos"/>
              </a:rPr>
              <a:t>•  Human dignity and equality</a:t>
            </a:r>
          </a:p>
          <a:p>
            <a:pPr>
              <a:spcAft>
                <a:spcPts val="700"/>
              </a:spcAft>
              <a:defRPr sz="1500">
                <a:solidFill>
                  <a:srgbClr val="1E2328"/>
                </a:solidFill>
                <a:latin typeface="Aptos"/>
              </a:defRPr>
            </a:pPr>
            <a:r>
              <a:rPr sz="1800" dirty="0">
                <a:latin typeface="Aptos"/>
              </a:rPr>
              <a:t>•  Life, liberty and security</a:t>
            </a:r>
          </a:p>
          <a:p>
            <a:pPr>
              <a:spcAft>
                <a:spcPts val="700"/>
              </a:spcAft>
              <a:defRPr sz="1500">
                <a:solidFill>
                  <a:srgbClr val="1E2328"/>
                </a:solidFill>
                <a:latin typeface="Aptos"/>
              </a:defRPr>
            </a:pPr>
            <a:r>
              <a:rPr sz="1800" dirty="0">
                <a:latin typeface="Aptos"/>
              </a:rPr>
              <a:t>•  Freedom of thought, conscience and religion</a:t>
            </a:r>
          </a:p>
          <a:p>
            <a:pPr>
              <a:spcAft>
                <a:spcPts val="700"/>
              </a:spcAft>
              <a:defRPr sz="1500">
                <a:solidFill>
                  <a:srgbClr val="1E2328"/>
                </a:solidFill>
                <a:latin typeface="Aptos"/>
              </a:defRPr>
            </a:pPr>
            <a:r>
              <a:rPr sz="1800" dirty="0">
                <a:latin typeface="Aptos"/>
              </a:rPr>
              <a:t>•  Expression, association and participation</a:t>
            </a:r>
          </a:p>
          <a:p>
            <a:pPr>
              <a:spcAft>
                <a:spcPts val="700"/>
              </a:spcAft>
              <a:defRPr sz="1500">
                <a:solidFill>
                  <a:srgbClr val="1E2328"/>
                </a:solidFill>
                <a:latin typeface="Aptos"/>
              </a:defRPr>
            </a:pPr>
            <a:r>
              <a:rPr sz="1800" dirty="0">
                <a:latin typeface="Aptos"/>
              </a:rPr>
              <a:t>•  Work, education, health and social security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645920"/>
            <a:ext cx="4480560" cy="3611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20840" y="1965960"/>
            <a:ext cx="3840480" cy="36576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162F4B"/>
                </a:solidFill>
                <a:latin typeface="Aptos"/>
              </a:rPr>
              <a:t>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2280" y="2606040"/>
            <a:ext cx="3657600" cy="219456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E2328"/>
                </a:solidFill>
                <a:latin typeface="Aptos"/>
              </a:rPr>
              <a:t>• It is not itself a treaty.
• It became a foundational reference for later treaties and national constitutions.
• It articulates rights as universal — not dependent on citizenship or status.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04 • INTERNATIONAL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UDHR — Civil &amp; Political Rights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Rights protecting personal liberty, participation and fair treatment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09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6916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18196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1–2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22037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Equality &amp; non-discrimination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16916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9431" y="18196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22037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Life, liberty &amp; security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16916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02752" y="18196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22037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Freedom from torture / cruel treatment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5204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6112" y="36484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9–11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" y="40325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Liberty, detention &amp; fair trial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5204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99431" y="36484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18–20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9431" y="40325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Thought, religion, expression &amp; association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60" y="35204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302752" y="36484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21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02752" y="40325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Participation in government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04 • INTERNATIONAL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UDHR — Economic, Social &amp; Cultural Rights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Human dignity also depends on social and material conditions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6916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18196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22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22037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Social security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16916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9431" y="18196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23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22037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Work &amp; just conditions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16916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02752" y="18196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24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22037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Rest &amp; leisure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5204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6112" y="36484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" y="40325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Adequate standard of living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5204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99431" y="36484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9431" y="40325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Education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60" y="3520440"/>
            <a:ext cx="3246120" cy="1325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302752" y="3648456"/>
            <a:ext cx="291693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Article 27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02752" y="4032504"/>
            <a:ext cx="2916936" cy="6858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Culture &amp; scientific life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5486400"/>
            <a:ext cx="10424160" cy="4572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62F4B"/>
                </a:solidFill>
                <a:latin typeface="Aptos"/>
              </a:rPr>
              <a:t>Rights are interdependent: education can expand participation; health supports liberty; social security can protect dignity.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04 • INTERNATIONAL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ICCPR &amp; ICESCR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The two core UN human-rights covenants adopted in 1966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691640"/>
            <a:ext cx="5166360" cy="33832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1819656"/>
            <a:ext cx="4837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ICCPR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203704"/>
            <a:ext cx="4837176" cy="27432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E2328"/>
                </a:solidFill>
                <a:latin typeface="Aptos"/>
              </a:rPr>
              <a:t>International Covenant on Civil and Political Rights
Focus: life, liberty, fair trial, expression, religion, participation and related civil/political guarantees.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1691640"/>
            <a:ext cx="5166360" cy="33832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73952" y="1819656"/>
            <a:ext cx="4837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ICESCR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3952" y="2203704"/>
            <a:ext cx="4837176" cy="27432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E2328"/>
                </a:solidFill>
                <a:latin typeface="Aptos"/>
              </a:rPr>
              <a:t>International Covenant on Economic, Social and Cultural Rights
Focus: work, social security, health, education, adequate living standards and cultural participation.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80160" y="5440680"/>
            <a:ext cx="9646920" cy="502920"/>
          </a:xfrm>
          <a:prstGeom prst="roundRect">
            <a:avLst>
              <a:gd name="adj" fmla="val 8000"/>
            </a:avLst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463040" y="5541264"/>
            <a:ext cx="928116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Together with the UDHR, they form the core of the International Bill of Human Rights.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04 • INTERNATIONAL COVENANTS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C263F"/>
                </a:solidFill>
                <a:latin typeface="Aptos"/>
              </a:rPr>
              <a:t>ICCPR — International Covenant on Civil and Political Rights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Core UN treaty protecting liberty, participation, equality and due process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627632"/>
            <a:ext cx="3337560" cy="1874519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1" y="1746504"/>
            <a:ext cx="300837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Basic facts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1" y="2157984"/>
            <a:ext cx="3008376" cy="1234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C2227"/>
                </a:solidFill>
                <a:latin typeface="Aptos"/>
              </a:rPr>
              <a:t>Adopted: 16 December 1966
Entered into force: 23 March 1976
India acceded: 10 April 1979
In force for India: 10 July 1979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87952" y="1627632"/>
            <a:ext cx="3657600" cy="1874519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52544" y="1746504"/>
            <a:ext cx="332841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What it protects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2544" y="2157984"/>
            <a:ext cx="3328416" cy="1234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C2227"/>
                </a:solidFill>
                <a:latin typeface="Aptos"/>
              </a:rPr>
              <a:t>Life • liberty • security • fair trial • privacy • religion • expression • assembly • association • political participation • equality and minority rights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1627632"/>
            <a:ext cx="3474720" cy="1874519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1746504"/>
            <a:ext cx="314553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Monitoring body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157984"/>
            <a:ext cx="3145536" cy="1234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C2227"/>
                </a:solidFill>
                <a:latin typeface="Aptos"/>
              </a:rPr>
              <a:t>UN Human Rights Committee (HRC)
States parties submit periodic reports; the Committee reviews implementation and issues concluding observations and general comments.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794760"/>
            <a:ext cx="10899648" cy="1874519"/>
          </a:xfrm>
          <a:prstGeom prst="roundRect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4041648"/>
            <a:ext cx="34747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E08920"/>
                </a:solidFill>
                <a:latin typeface="Aptos"/>
              </a:rPr>
              <a:t>HIGH-VALUE ARTICLES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462272"/>
            <a:ext cx="1014984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Art. 2 — implementation, equality &amp; remedy  |  Art. 6 — life  |  Art. 7 — no torture
Art. 9 — liberty &amp; security  |  Art. 14 — fair trial  |  Art. 17 — privacy  |  Art. 18 — religion
Art. 19 — expression  |  Arts. 21–22 — assembly &amp; association  |  Art. 25 — political participation  |  Art. 26 — equality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04 • INTERNATIONAL COVENANTS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C263F"/>
                </a:solidFill>
                <a:latin typeface="Aptos"/>
              </a:rPr>
              <a:t>ICCPR — Key Rights &amp; Article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Connect international standards with constitutional rights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581912"/>
            <a:ext cx="5257800" cy="512064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1664208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8176" y="1645920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Implementation, non-discrimination &amp; effective remedy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4768" y="1581912"/>
            <a:ext cx="5257800" cy="512064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63640" y="1664208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86016" y="1645920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Right to life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203704"/>
            <a:ext cx="5257800" cy="512064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2286000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8176" y="2267712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No torture or cruel, inhuman or degrading treatment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44768" y="2203704"/>
            <a:ext cx="5257800" cy="512064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63640" y="2286000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86016" y="2267712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No slavery, servitude or forced labour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2825496"/>
            <a:ext cx="5257800" cy="512064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2907791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08176" y="2889503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Liberty and security; safeguards against arbitrary arrest/detention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44768" y="2825496"/>
            <a:ext cx="5257800" cy="512064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63640" y="2907791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86016" y="2889503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Humane treatment of persons deprived of liberty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3447288"/>
            <a:ext cx="5257800" cy="512064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85800" y="3529584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08176" y="3511296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Equality before courts; fair trial; presumption of innocence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44768" y="3447288"/>
            <a:ext cx="5257800" cy="512064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263640" y="3529584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86016" y="3511296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Privacy, family, home and correspondence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069080"/>
            <a:ext cx="5257800" cy="512064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85800" y="4151376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08176" y="4133088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Thought, conscience and religion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44768" y="4069080"/>
            <a:ext cx="5257800" cy="512064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263640" y="4151376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86016" y="4133088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Opinion and expression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66928" y="4690872"/>
            <a:ext cx="5257800" cy="512064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85800" y="4773168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Arts. 21–22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08176" y="4754880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Peaceful assembly and association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144768" y="4690872"/>
            <a:ext cx="5257800" cy="512064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263640" y="4773168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25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86016" y="4754880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Participation in public affairs, voting and public service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66928" y="5312664"/>
            <a:ext cx="5257800" cy="512064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85800" y="5394960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26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408176" y="5376672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Equality before law and equal protection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144768" y="5312664"/>
            <a:ext cx="5257800" cy="512064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263640" y="5394960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27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986016" y="5376672"/>
            <a:ext cx="4224528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Cultural, religious and linguistic rights of minorities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04 • INTERNATIONAL COVENANTS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C263F"/>
                </a:solidFill>
                <a:latin typeface="Aptos"/>
              </a:rPr>
              <a:t>ICESCR — International Covenant on Economic, Social and Cultural Rights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Core UN treaty protecting work, social security, health, education and an adequate standard of living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627632"/>
            <a:ext cx="3337560" cy="1874519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1" y="1746504"/>
            <a:ext cx="300837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Basic facts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1" y="2157984"/>
            <a:ext cx="3008376" cy="1234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C2227"/>
                </a:solidFill>
                <a:latin typeface="Aptos"/>
              </a:rPr>
              <a:t>Adopted: 16 December 1966
Entered into force: 3 January 1976
India acceded: 10 April 1979
In force for India: 10 July 1979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87952" y="1627632"/>
            <a:ext cx="3657600" cy="1874519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52544" y="1746504"/>
            <a:ext cx="332841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Article 2 — core principle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2544" y="2157984"/>
            <a:ext cx="3328416" cy="1234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C2227"/>
                </a:solidFill>
                <a:latin typeface="Aptos"/>
              </a:rPr>
              <a:t>States take steps, individually and through international assistance/co-operation, using maximum available resources, toward progressive realisation of Covenant rights.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1627632"/>
            <a:ext cx="3474720" cy="1874519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1746504"/>
            <a:ext cx="314553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Monitoring body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157984"/>
            <a:ext cx="3145536" cy="1234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C2227"/>
                </a:solidFill>
                <a:latin typeface="Aptos"/>
              </a:rPr>
              <a:t>Committee on Economic, Social and Cultural Rights (CESCR)
Reviews State reports and develops general comments on Covenant rights.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794760"/>
            <a:ext cx="10899648" cy="1874519"/>
          </a:xfrm>
          <a:prstGeom prst="roundRect">
            <a:avLst/>
          </a:prstGeom>
          <a:solidFill>
            <a:srgbClr val="007074"/>
          </a:solidFill>
          <a:ln>
            <a:solidFill>
              <a:srgbClr val="0070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4041648"/>
            <a:ext cx="34747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BF5E7"/>
                </a:solidFill>
                <a:latin typeface="Aptos"/>
              </a:rPr>
              <a:t>HIGH-VALUE ARTICLES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462272"/>
            <a:ext cx="1014984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Art. 6 — work  |  Art. 7 — just conditions  |  Art. 8 — trade unions
Art. 9 — social security  |  Art. 11 — adequate standard of living, food &amp; housing
Art. 12 — health  |  Art. 13 — education  |  Art. 15 — culture &amp; scientific life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04 • INTERNATIONAL COVENANTS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C263F"/>
                </a:solidFill>
                <a:latin typeface="Aptos"/>
              </a:rPr>
              <a:t>ICESCR — Key Rights &amp; Article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Economic, social and cultural rights are essential to substantive human dignity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581912"/>
            <a:ext cx="5257800" cy="667512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1691640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8176" y="1655064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Progressive realisation; maximum available resources; non-discrimination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4768" y="1581912"/>
            <a:ext cx="5257800" cy="667512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63640" y="1691640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86016" y="1655064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Equal rights of men and women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377440"/>
            <a:ext cx="5257800" cy="667512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2487168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8176" y="2450592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Right to work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44768" y="2377440"/>
            <a:ext cx="5257800" cy="667512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63640" y="2487168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86016" y="2450592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Just and favourable conditions of work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3172968"/>
            <a:ext cx="5257800" cy="667512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3282696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08176" y="3246120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Trade-union rights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44768" y="3172968"/>
            <a:ext cx="5257800" cy="667512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63640" y="3282696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86016" y="3246120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Social security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3968496"/>
            <a:ext cx="5257800" cy="667512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85800" y="4078224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08176" y="4041648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Protection of family, maternity and children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44768" y="3968496"/>
            <a:ext cx="5257800" cy="667512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263640" y="4078224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86016" y="4041648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Adequate standard of living, food, clothing and housing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764024"/>
            <a:ext cx="5257800" cy="667512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85800" y="4873752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08176" y="4837176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Highest attainable standard of physical and mental health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44768" y="4764024"/>
            <a:ext cx="5257800" cy="667512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263640" y="4873752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86016" y="4837176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Right to education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66928" y="5559552"/>
            <a:ext cx="5257800" cy="667512"/>
          </a:xfrm>
          <a:prstGeom prst="round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85800" y="5669280"/>
            <a:ext cx="713232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074"/>
                </a:solidFill>
                <a:latin typeface="Aptos"/>
              </a:rPr>
              <a:t>Art. 15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08176" y="5632704"/>
            <a:ext cx="42245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Participation in cultural life and benefit from scientific progress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04 • INTERNATIONAL COVENANTS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C263F"/>
                </a:solidFill>
                <a:latin typeface="Aptos"/>
              </a:rPr>
              <a:t>ICCPR &amp; ICESCR — Comparison and Relevance for India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Both are legally binding treaties and, with the UDHR, form the International Bill of Human Rights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16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572768"/>
            <a:ext cx="11018520" cy="512064"/>
          </a:xfrm>
          <a:prstGeom prst="roundRect">
            <a:avLst/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1682496"/>
            <a:ext cx="1600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Dimension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1682496"/>
            <a:ext cx="2926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ICCPR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1682496"/>
            <a:ext cx="2926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ICESCR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1682496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Teaching emphasis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2093976"/>
            <a:ext cx="11018520" cy="603504"/>
          </a:xfrm>
          <a:prstGeom prst="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9808" y="2185416"/>
            <a:ext cx="1645920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C263F"/>
                </a:solidFill>
                <a:latin typeface="Aptos"/>
              </a:rPr>
              <a:t>Focus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2167128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Civil &amp; political rights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2167128"/>
            <a:ext cx="28803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Economic, social &amp; cultural rights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64040" y="2167128"/>
            <a:ext cx="1874519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Both protect dignity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2761488"/>
            <a:ext cx="11018520" cy="603504"/>
          </a:xfrm>
          <a:prstGeom prst="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49808" y="2852928"/>
            <a:ext cx="1645920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C263F"/>
                </a:solidFill>
                <a:latin typeface="Aptos"/>
              </a:rPr>
              <a:t>Obligation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0" y="2834640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Many duties require immediate compliance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2834640"/>
            <a:ext cx="28803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Progressive realisation; maximum available resources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4040" y="2834640"/>
            <a:ext cx="1874519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Implementation matters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3429000"/>
            <a:ext cx="11018520" cy="603504"/>
          </a:xfrm>
          <a:prstGeom prst="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9808" y="3520440"/>
            <a:ext cx="1645920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C263F"/>
                </a:solidFill>
                <a:latin typeface="Aptos"/>
              </a:rPr>
              <a:t>Examples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3502152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Life, liberty, fair trial, expression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3502152"/>
            <a:ext cx="28803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Work, health, education, housing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64040" y="3502152"/>
            <a:ext cx="1874519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Rights are interdependent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096512"/>
            <a:ext cx="11018520" cy="603504"/>
          </a:xfrm>
          <a:prstGeom prst="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49808" y="4187952"/>
            <a:ext cx="1645920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C263F"/>
                </a:solidFill>
                <a:latin typeface="Aptos"/>
              </a:rPr>
              <a:t>UN body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0" y="4169664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Human Rights Committee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0" y="4169664"/>
            <a:ext cx="28803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CESCR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64040" y="4169664"/>
            <a:ext cx="1874519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Periodic review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4983480"/>
            <a:ext cx="11018520" cy="1005840"/>
          </a:xfrm>
          <a:prstGeom prst="round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04672" y="5184648"/>
            <a:ext cx="1005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074"/>
                </a:solidFill>
                <a:latin typeface="Aptos"/>
              </a:rPr>
              <a:t>INDIA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28800" y="5102352"/>
            <a:ext cx="92811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India acceded to both ICCPR and ICESCR on 10 April 1979. Articles 51(c) and 253 of the Constitution are useful provisions when explaining international law, treaties and implementation in India.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06 • INTEGRATION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Constitution &amp; International Human Rights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International standards and domestic constitutional law interact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737360"/>
            <a:ext cx="3429000" cy="228600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1865376"/>
            <a:ext cx="309981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Constitutional floor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249424"/>
            <a:ext cx="3099816" cy="1645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Fundamental Rights are enforceable through Indian courts; constitutional interpretation may engage international norms.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1737360"/>
            <a:ext cx="3429000" cy="228600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35424" y="1865376"/>
            <a:ext cx="309981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International commitments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5424" y="2249424"/>
            <a:ext cx="3099816" cy="1645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Treaties create obligations for States parties; implementation depends on domestic constitutional and legal structures.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737360"/>
            <a:ext cx="3429000" cy="228600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11312" y="1865376"/>
            <a:ext cx="309981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Institutions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1312" y="2249424"/>
            <a:ext cx="3099816" cy="1645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Courts, legislatures, executive agencies and human-rights institutions each play distinct roles.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572000"/>
            <a:ext cx="1920240" cy="32004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BF922D"/>
                </a:solidFill>
                <a:latin typeface="Aptos"/>
              </a:rPr>
              <a:t>Useful distinction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983480"/>
            <a:ext cx="10241280" cy="4114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162F4B"/>
                </a:solidFill>
                <a:latin typeface="Aptos"/>
              </a:rPr>
              <a:t>UDHR = declaration  |  ICCPR / ICESCR = treaties  |  Constitution = supreme domestic law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07 • 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Human Rights in Everyday Life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Move from abstract principles to practical decisions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22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691640"/>
            <a:ext cx="5166360" cy="150876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1819656"/>
            <a:ext cx="4837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At 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203704"/>
            <a:ext cx="4837176" cy="8686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E2328"/>
                </a:solidFill>
                <a:latin typeface="Aptos"/>
              </a:rPr>
              <a:t>Non-discrimination, dignity, fair conditions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691640"/>
            <a:ext cx="5166360" cy="150876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2512" y="1819656"/>
            <a:ext cx="4837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In education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2203704"/>
            <a:ext cx="4837176" cy="8686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E2328"/>
                </a:solidFill>
                <a:latin typeface="Aptos"/>
              </a:rPr>
              <a:t>Equal access, safety, expression, inclusion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611880"/>
            <a:ext cx="5166360" cy="150876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F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0392" y="3739896"/>
            <a:ext cx="4837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In public services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0392" y="4123944"/>
            <a:ext cx="4837176" cy="8686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E2328"/>
                </a:solidFill>
                <a:latin typeface="Aptos"/>
              </a:rPr>
              <a:t>Equal treatment, lawful procedure, accountability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611880"/>
            <a:ext cx="5166360" cy="150876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2512" y="3739896"/>
            <a:ext cx="4837176" cy="310896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Online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4123944"/>
            <a:ext cx="4837176" cy="8686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E2328"/>
                </a:solidFill>
                <a:latin typeface="Aptos"/>
              </a:rPr>
              <a:t>Expression balanced with privacy, safety and others’ rights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43000" y="5486400"/>
            <a:ext cx="9921240" cy="438912"/>
          </a:xfrm>
          <a:prstGeom prst="roundRect">
            <a:avLst>
              <a:gd name="adj" fmla="val 8000"/>
            </a:avLst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280160" y="5559552"/>
            <a:ext cx="9646920" cy="2286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Ask: Who holds the right? Who has the duty? What remedy exists?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07 • 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Interactive Case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A short discussion exercise for participants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23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691640"/>
            <a:ext cx="6537960" cy="36118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7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1965960"/>
            <a:ext cx="1371600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BF922D"/>
                </a:solidFill>
                <a:latin typeface="Aptos"/>
              </a:rPr>
              <a:t>SCENARIO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468880"/>
            <a:ext cx="5989320" cy="150876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162F4B"/>
                </a:solidFill>
                <a:latin typeface="Aptos"/>
              </a:rPr>
              <a:t>A public authority refuses a service to a person because of a personal characteristic unrelated to eligibility. The person is not given a clear reason or an opportunity to challenge the decision.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35240" y="1691640"/>
            <a:ext cx="3840480" cy="3611880"/>
          </a:xfrm>
          <a:prstGeom prst="roundRect">
            <a:avLst>
              <a:gd name="adj" fmla="val 8000"/>
            </a:avLst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01000" y="2011680"/>
            <a:ext cx="3108960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BF922D"/>
                </a:solidFill>
                <a:latin typeface="Aptos"/>
              </a:rPr>
              <a:t>DISCUSS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73568" y="2560320"/>
            <a:ext cx="3154680" cy="2148840"/>
          </a:xfrm>
          <a:prstGeom prst="rect">
            <a:avLst/>
          </a:prstGeom>
          <a:noFill/>
          <a:ln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>
                <a:solidFill>
                  <a:srgbClr val="FFFFFF"/>
                </a:solidFill>
                <a:latin typeface="Aptos"/>
              </a:defRPr>
            </a:pPr>
            <a:r>
              <a:rPr sz="1800">
                <a:latin typeface="Aptos"/>
              </a:rPr>
              <a:t>•  What right or principle is implicated?</a:t>
            </a:r>
          </a:p>
          <a:p>
            <a:pPr>
              <a:spcAft>
                <a:spcPts val="1000"/>
              </a:spcAft>
              <a:defRPr sz="1300">
                <a:solidFill>
                  <a:srgbClr val="FFFFFF"/>
                </a:solidFill>
                <a:latin typeface="Aptos"/>
              </a:defRPr>
            </a:pPr>
            <a:r>
              <a:rPr sz="1800">
                <a:latin typeface="Aptos"/>
              </a:rPr>
              <a:t>•  Which constitutional provision(s) may matter?</a:t>
            </a:r>
          </a:p>
          <a:p>
            <a:pPr>
              <a:spcAft>
                <a:spcPts val="1000"/>
              </a:spcAft>
              <a:defRPr sz="1300">
                <a:solidFill>
                  <a:srgbClr val="FFFFFF"/>
                </a:solidFill>
                <a:latin typeface="Aptos"/>
              </a:defRPr>
            </a:pPr>
            <a:r>
              <a:rPr sz="1800">
                <a:latin typeface="Aptos"/>
              </a:rPr>
              <a:t>•  Is there an international standard?</a:t>
            </a:r>
          </a:p>
          <a:p>
            <a:pPr>
              <a:spcAft>
                <a:spcPts val="1000"/>
              </a:spcAft>
              <a:defRPr sz="1300">
                <a:solidFill>
                  <a:srgbClr val="FFFFFF"/>
                </a:solidFill>
                <a:latin typeface="Aptos"/>
              </a:defRPr>
            </a:pPr>
            <a:r>
              <a:rPr sz="1800">
                <a:latin typeface="Aptos"/>
              </a:rPr>
              <a:t>•  What remedy or institution could help?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08 • LEGAL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78992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0C263F"/>
                </a:solidFill>
                <a:latin typeface="Aptos"/>
              </a:rPr>
              <a:t>Constitutional Provisions: Human Rights in India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High-value Articles for teaching, revision and practical application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" y="1600200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1691640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3624" y="1673352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Equality before law &amp; equal protection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6552" y="1600200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44568" y="1691640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58384" y="1673352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Prohibition of discrimination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11312" y="1600200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39328" y="1691640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16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53144" y="1673352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Equality of opportunity in public employment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" y="2441448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9808" y="2532888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17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3624" y="2514600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Abolition of untouchability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16552" y="2441448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44568" y="2532888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19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58384" y="2514600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Key freedoms: speech, assembly, association, movement, residence, profession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11312" y="2441448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339328" y="2532888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53144" y="2514600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Protection in respect of conviction for offences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792" y="3282696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49808" y="3374136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21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63624" y="3355848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Life &amp; personal liberty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16552" y="3282696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544568" y="3374136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21A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58384" y="3355848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Right to education — 6 to 14 years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11312" y="3282696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339328" y="3374136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22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53144" y="3355848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Protection against arrest &amp; detention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1792" y="4123944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49808" y="4215383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Arts. 23–24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63624" y="4197096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Trafficking/forced labour; child labour in prohibited settings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416552" y="4123944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544568" y="4215383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Arts. 25–28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58384" y="4197096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Freedom of religion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211312" y="4123944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339328" y="4215383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Arts. 29–30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153144" y="4197096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Cultural &amp; educational rights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21792" y="4965192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49808" y="5056631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32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63624" y="5038344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Constitutional remedies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416552" y="4965192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4544568" y="5056631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Arts. 38, 39, 39A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58384" y="5038344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Social justice, livelihood/equality goals &amp; legal aid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211312" y="4965192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8339328" y="5056631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Arts. 41–47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53144" y="5038344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Work, education, assistance, humane work conditions, health/nutrition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21792" y="5806440"/>
            <a:ext cx="3493008" cy="658368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49808" y="5897880"/>
            <a:ext cx="8229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7074"/>
                </a:solidFill>
                <a:latin typeface="Aptos"/>
              </a:rPr>
              <a:t>Art. 48A + 51A(g)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563624" y="5879592"/>
            <a:ext cx="2395728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Environment; citizen duty to protect it</a:t>
            </a:r>
          </a:p>
        </p:txBody>
      </p:sp>
    </p:spTree>
    <p:extLst>
      <p:ext uri="{BB962C8B-B14F-4D97-AF65-F5344CB8AC3E}">
        <p14:creationId xmlns:p14="http://schemas.microsoft.com/office/powerpoint/2010/main" val="1949416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08 • LEGAL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78992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0C263F"/>
                </a:solidFill>
                <a:latin typeface="Aptos"/>
              </a:rPr>
              <a:t>Protection of Human Rights Act, 1993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The principal statute establishing NHRC, State Human Rights Commissions and Human Rights Courts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600200"/>
            <a:ext cx="5440680" cy="160020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1" y="1719072"/>
            <a:ext cx="511149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Section 2(d) — Human Rights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1" y="2130552"/>
            <a:ext cx="5111496" cy="941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1C2227"/>
                </a:solidFill>
                <a:latin typeface="Aptos"/>
              </a:rPr>
              <a:t>Rights relating to life, liberty, equality and dignity guaranteed by the Constitution or embodied in the International Covenants and enforceable by courts in India.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600200"/>
            <a:ext cx="5257800" cy="160020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28231" y="1719072"/>
            <a:ext cx="492861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Section 3 — NHRC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8231" y="2130552"/>
            <a:ext cx="4928616" cy="941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1C2227"/>
                </a:solidFill>
                <a:latin typeface="Aptos"/>
              </a:rPr>
              <a:t>Constitutes the National Human Rights Commission; the Act provides the institutional framework for national human-rights protection and promotion.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429000"/>
            <a:ext cx="3474720" cy="1874519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4671" y="3547872"/>
            <a:ext cx="314553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Section 12 — Functions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1" y="3959352"/>
            <a:ext cx="3145536" cy="12161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Inquiry into violations/abetment and negligence by public servants; court intervention with approval; jail/institution visits; review safeguards; study treaties; research; human-rights literacy.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70832" y="3429000"/>
            <a:ext cx="3474720" cy="1874519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35424" y="3547872"/>
            <a:ext cx="314553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Section 13 — Inquiry Powers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5424" y="3959352"/>
            <a:ext cx="3145536" cy="12161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Civil-court powers in inquiries: summon witnesses, require documents, receive affidavits, requisition public records and issue commissions.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01583" y="3429000"/>
            <a:ext cx="3474720" cy="1874519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66175" y="3547872"/>
            <a:ext cx="3145536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Section 18 — Steps after inquiry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6175" y="3959352"/>
            <a:ext cx="3145536" cy="12161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Recommendations may include relief to victims/families, prosecution or other suitable action, and approach to the Supreme Court or High Court for directions/orders/writs.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532120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0C263F"/>
                </a:solidFill>
                <a:latin typeface="Aptos"/>
              </a:rPr>
              <a:t>Section 19: special procedure for complaints concerning members of the armed forces  •  Section 30: Human Rights Courts  •  Section 36(2): statutory limitation on inquiry of matters pending before another Commission</a:t>
            </a:r>
          </a:p>
        </p:txBody>
      </p:sp>
    </p:spTree>
    <p:extLst>
      <p:ext uri="{BB962C8B-B14F-4D97-AF65-F5344CB8AC3E}">
        <p14:creationId xmlns:p14="http://schemas.microsoft.com/office/powerpoint/2010/main" val="620647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08 • LEGAL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78992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0C263F"/>
                </a:solidFill>
                <a:latin typeface="Aptos"/>
              </a:rPr>
              <a:t>Selected Sector-Specific Human Rights Laws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Use these examples to connect constitutional rights with statutory protection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28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645920"/>
            <a:ext cx="5349240" cy="1874519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1" y="1764792"/>
            <a:ext cx="5020055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Protection of Civil Rights Act, 1955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1" y="2176272"/>
            <a:ext cx="5020055" cy="12161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C2227"/>
                </a:solidFill>
                <a:latin typeface="Aptos"/>
              </a:rPr>
              <a:t>Sections 3–7 address offences connected with the enforcement of disabilities on the ground of untouchability, including denial of access to public institutions/services.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645920"/>
            <a:ext cx="5349240" cy="1874519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82512" y="1764792"/>
            <a:ext cx="5020055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SC/ST (Prevention of Atrocities) Act, 1989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2176272"/>
            <a:ext cx="5020055" cy="12161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C2227"/>
                </a:solidFill>
                <a:latin typeface="Aptos"/>
              </a:rPr>
              <a:t>Section 3: offences of atrocities • Section 4: neglect of duties • Section 14: Special/Exclusive Special Courts • Section 15A: rights of victims &amp; witnesses • Section 21: government duty for effective implementation.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794760"/>
            <a:ext cx="5349240" cy="1783080"/>
          </a:xfrm>
          <a:prstGeom prst="roundRect">
            <a:avLst>
              <a:gd name="adj" fmla="val 8000"/>
            </a:avLst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4671" y="3913632"/>
            <a:ext cx="5020055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POCSO Act, 2012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1" y="4325112"/>
            <a:ext cx="5020055" cy="11247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Sections 3–12 cover specified sexual offences; Section 19 reporting; Section 21 punishment for failure to report/record; Sections 24–27 contain child-sensitive statement/medical procedures; Section 28 provides for Special Courts.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794760"/>
            <a:ext cx="5349240" cy="1783080"/>
          </a:xfrm>
          <a:prstGeom prst="roundRect">
            <a:avLst>
              <a:gd name="adj" fmla="val 8000"/>
            </a:avLst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2512" y="3913632"/>
            <a:ext cx="5020055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C263F"/>
                </a:solidFill>
                <a:latin typeface="Aptos"/>
              </a:rPr>
              <a:t>Rights of Persons with Disabilities Act, 2016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4325112"/>
            <a:ext cx="5020055" cy="11247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C2227"/>
                </a:solidFill>
                <a:latin typeface="Aptos"/>
              </a:rPr>
              <a:t>Section 3: equality &amp; non-discrimination, dignity and reasonable accommodation; Section 4: women and children with disabilities; Section 6: protection from cruelty and inhuman treatment; Section 12: access to justice.</a:t>
            </a:r>
          </a:p>
        </p:txBody>
      </p:sp>
    </p:spTree>
    <p:extLst>
      <p:ext uri="{BB962C8B-B14F-4D97-AF65-F5344CB8AC3E}">
        <p14:creationId xmlns:p14="http://schemas.microsoft.com/office/powerpoint/2010/main" val="2748195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09 • 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78992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0C263F"/>
                </a:solidFill>
                <a:latin typeface="Aptos"/>
              </a:rPr>
              <a:t>Human Rights: From Right to Remedy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A practical method for analysing a complaint or institutional situation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29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1600200"/>
            <a:ext cx="10972800" cy="502920"/>
          </a:xfrm>
          <a:prstGeom prst="roundRect">
            <a:avLst>
              <a:gd name="adj" fmla="val 8000"/>
            </a:avLst>
          </a:prstGeom>
          <a:solidFill>
            <a:srgbClr val="0C263F"/>
          </a:solidFill>
          <a:ln>
            <a:solidFill>
              <a:srgbClr val="0C26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1709928"/>
            <a:ext cx="1965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Issue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1709928"/>
            <a:ext cx="32918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Constitution / statute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1709928"/>
            <a:ext cx="4480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Possible institutional response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2194560"/>
            <a:ext cx="10972800" cy="576072"/>
          </a:xfrm>
          <a:prstGeom prst="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2267712"/>
            <a:ext cx="1874519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C263F"/>
                </a:solidFill>
                <a:latin typeface="Aptos"/>
              </a:rPr>
              <a:t>Discrimination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80360" y="2249424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Arts. 14–16; Art. 15; sectoral law where applicable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249424"/>
            <a:ext cx="46634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Representation, grievance mechanism, court/commission remedy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2825496"/>
            <a:ext cx="10972800" cy="576072"/>
          </a:xfrm>
          <a:prstGeom prst="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2898648"/>
            <a:ext cx="1874519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C263F"/>
                </a:solidFill>
                <a:latin typeface="Aptos"/>
              </a:rPr>
              <a:t>Arrest / detention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80360" y="2880360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Arts. 21–22; applicable criminal procedure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2880360"/>
            <a:ext cx="46634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Legal counsel, magistrate oversight, writ remedy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3456432"/>
            <a:ext cx="10972800" cy="576072"/>
          </a:xfrm>
          <a:prstGeom prst="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3529584"/>
            <a:ext cx="1874519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C263F"/>
                </a:solidFill>
                <a:latin typeface="Aptos"/>
              </a:rPr>
              <a:t>Custodial abuse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80360" y="3511296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Art. 21; PHRA ss. 12–18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3511296"/>
            <a:ext cx="46634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Complaint/inquiry; relief recommendation; judicial remedy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4087368"/>
            <a:ext cx="10972800" cy="576072"/>
          </a:xfrm>
          <a:prstGeom prst="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160520"/>
            <a:ext cx="1874519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C263F"/>
                </a:solidFill>
                <a:latin typeface="Aptos"/>
              </a:rPr>
              <a:t>Child protection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80360" y="4142231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Arts. 15(3), 21; POCSO ss. 19–21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6520" y="4142231"/>
            <a:ext cx="46634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Mandatory reporting + child-sensitive procedure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4718304"/>
            <a:ext cx="10972800" cy="576072"/>
          </a:xfrm>
          <a:prstGeom prst="rect">
            <a:avLst/>
          </a:prstGeom>
          <a:solidFill>
            <a:srgbClr val="EBF3F8"/>
          </a:solidFill>
          <a:ln>
            <a:solidFill>
              <a:srgbClr val="EBF3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77240" y="4791456"/>
            <a:ext cx="1874519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C263F"/>
                </a:solidFill>
                <a:latin typeface="Aptos"/>
              </a:rPr>
              <a:t>Caste-based atrocity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80360" y="4773168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Art. 17; PCR Act; SC/ST PoA Act ss. 3, 4, 14, 15A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46520" y="4773168"/>
            <a:ext cx="46634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Police/court mechanisms + victim/witness protections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4360" y="5349240"/>
            <a:ext cx="10972800" cy="576072"/>
          </a:xfrm>
          <a:prstGeom prst="rect">
            <a:avLst/>
          </a:prstGeom>
          <a:solidFill>
            <a:srgbClr val="FBF5E7"/>
          </a:solidFill>
          <a:ln>
            <a:solidFill>
              <a:srgbClr val="FBF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7240" y="5422392"/>
            <a:ext cx="1874519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C263F"/>
                </a:solidFill>
                <a:latin typeface="Aptos"/>
              </a:rPr>
              <a:t>Disability discrimination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880360" y="5404103"/>
            <a:ext cx="3337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Arts. 14, 19, 21; RPwD Act s. 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46520" y="5404103"/>
            <a:ext cx="46634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C2227"/>
                </a:solidFill>
                <a:latin typeface="Aptos"/>
              </a:rPr>
              <a:t>Reasonable accommodation + statutory remedies</a:t>
            </a:r>
          </a:p>
        </p:txBody>
      </p:sp>
    </p:spTree>
    <p:extLst>
      <p:ext uri="{BB962C8B-B14F-4D97-AF65-F5344CB8AC3E}">
        <p14:creationId xmlns:p14="http://schemas.microsoft.com/office/powerpoint/2010/main" val="837528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7074"/>
                </a:solidFill>
                <a:latin typeface="Aptos"/>
              </a:rPr>
              <a:t>10 • 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78992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0C263F"/>
                </a:solidFill>
                <a:latin typeface="Aptos"/>
              </a:rPr>
              <a:t>Selected Legal &amp; Institutional 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61288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4C5C6B"/>
                </a:solidFill>
                <a:latin typeface="Aptos"/>
              </a:rPr>
              <a:t>For classroom reading and further study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10972"/>
          </a:xfrm>
          <a:prstGeom prst="rect">
            <a:avLst/>
          </a:prstGeom>
          <a:solidFill>
            <a:srgbClr val="CBD5DD"/>
          </a:solidFill>
          <a:ln>
            <a:solidFill>
              <a:srgbClr val="CBD5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64808"/>
            <a:ext cx="8686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28232"/>
            <a:ext cx="50292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60020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Constitution of India — Part III, Part IV and Article 51A.</a:t>
            </a:r>
          </a:p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Universal Declaration of Human Rights, 1948.</a:t>
            </a:r>
          </a:p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International Covenant on Civil and Political Rights, 1966.</a:t>
            </a:r>
          </a:p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International Covenant on Economic, Social and Cultural Rights, 1966.</a:t>
            </a:r>
          </a:p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Protection of Human Rights Act, 1993, as amended.</a:t>
            </a:r>
          </a:p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Protection of Civil Rights Act, 1955.</a:t>
            </a:r>
          </a:p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Scheduled Castes and Scheduled Tribes (Prevention of Atrocities) Act, 1989.</a:t>
            </a:r>
          </a:p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Protection of Children from Sexual Offences Act, 2012.</a:t>
            </a:r>
          </a:p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Rights of Persons with Disabilities Act, 2016.</a:t>
            </a:r>
          </a:p>
          <a:p>
            <a:pPr>
              <a:spcAft>
                <a:spcPts val="900"/>
              </a:spcAft>
              <a:defRPr sz="1500">
                <a:solidFill>
                  <a:srgbClr val="1C2227"/>
                </a:solidFill>
                <a:latin typeface="Aptos"/>
              </a:defRPr>
            </a:pPr>
            <a:r>
              <a:t>•  National Human Rights Commission, India — mandate, Acts &amp; Rules, training resources.</a:t>
            </a:r>
          </a:p>
        </p:txBody>
      </p:sp>
    </p:spTree>
    <p:extLst>
      <p:ext uri="{BB962C8B-B14F-4D97-AF65-F5344CB8AC3E}">
        <p14:creationId xmlns:p14="http://schemas.microsoft.com/office/powerpoint/2010/main" val="15551273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2560320" cy="256032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F922D"/>
                </a:solidFill>
                <a:latin typeface="Aptos"/>
              </a:rPr>
              <a:t>08 • CLOSING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12648"/>
            <a:ext cx="10698480" cy="5029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162F4B"/>
                </a:solidFill>
                <a:latin typeface="Apto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133856"/>
            <a:ext cx="10515600" cy="38404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A6A7A"/>
                </a:solidFill>
                <a:latin typeface="Aptos"/>
              </a:rPr>
              <a:t>Five points to leave with participants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382512"/>
            <a:ext cx="11045952" cy="9144"/>
          </a:xfrm>
          <a:prstGeom prst="rect">
            <a:avLst/>
          </a:prstGeom>
          <a:solidFill>
            <a:srgbClr val="D2D8DE"/>
          </a:solidFill>
          <a:ln>
            <a:solidFill>
              <a:srgbClr val="D2D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73952"/>
            <a:ext cx="8138160" cy="1828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4C5C6B"/>
                </a:solidFill>
                <a:latin typeface="Aptos"/>
              </a:rPr>
              <a:t>Institute of Legal Studies  •  Ch. Charan Singh University, Meerut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37376"/>
            <a:ext cx="502920" cy="201168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0C263F"/>
                </a:solidFill>
                <a:latin typeface="Aptos"/>
              </a:rPr>
              <a:t>24</a:t>
            </a:r>
          </a:p>
        </p:txBody>
      </p:sp>
      <p:sp>
        <p:nvSpPr>
          <p:cNvPr id="9" name="Oval 8"/>
          <p:cNvSpPr/>
          <p:nvPr/>
        </p:nvSpPr>
        <p:spPr>
          <a:xfrm>
            <a:off x="731520" y="1554480"/>
            <a:ext cx="411480" cy="41148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1563624"/>
            <a:ext cx="411480" cy="39319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1536192"/>
            <a:ext cx="2148840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Human dignity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1536192"/>
            <a:ext cx="7406640" cy="4114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Human rights are grounded in the equal worth of every person.</a:t>
            </a:r>
          </a:p>
        </p:txBody>
      </p:sp>
      <p:sp>
        <p:nvSpPr>
          <p:cNvPr id="13" name="Oval 12"/>
          <p:cNvSpPr/>
          <p:nvPr/>
        </p:nvSpPr>
        <p:spPr>
          <a:xfrm>
            <a:off x="731520" y="2450591"/>
            <a:ext cx="411480" cy="41148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459735"/>
            <a:ext cx="411480" cy="39319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2432303"/>
            <a:ext cx="2148840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Historical evolution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2432303"/>
            <a:ext cx="7406640" cy="4114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Ethical ideas, political struggles and law shaped the modern framework.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3346704"/>
            <a:ext cx="411480" cy="41148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3355848"/>
            <a:ext cx="411480" cy="39319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312" y="3328416"/>
            <a:ext cx="2148840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UDHR 1948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9000" y="3328416"/>
            <a:ext cx="7406640" cy="4114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The universal reference point for a broad catalogue of rights.</a:t>
            </a:r>
          </a:p>
        </p:txBody>
      </p:sp>
      <p:sp>
        <p:nvSpPr>
          <p:cNvPr id="21" name="Oval 20"/>
          <p:cNvSpPr/>
          <p:nvPr/>
        </p:nvSpPr>
        <p:spPr>
          <a:xfrm>
            <a:off x="731520" y="4242816"/>
            <a:ext cx="411480" cy="41148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0" y="4251959"/>
            <a:ext cx="411480" cy="39319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53312" y="4224528"/>
            <a:ext cx="2148840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ICCPR + ICESCR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224528"/>
            <a:ext cx="7406640" cy="4114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Core treaty framework for civil/political and economic/social/cultural rights.</a:t>
            </a:r>
          </a:p>
        </p:txBody>
      </p:sp>
      <p:sp>
        <p:nvSpPr>
          <p:cNvPr id="25" name="Oval 24"/>
          <p:cNvSpPr/>
          <p:nvPr/>
        </p:nvSpPr>
        <p:spPr>
          <a:xfrm>
            <a:off x="731520" y="5138928"/>
            <a:ext cx="411480" cy="411480"/>
          </a:xfrm>
          <a:prstGeom prst="ellipse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1520" y="5148072"/>
            <a:ext cx="411480" cy="393192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C263F"/>
                </a:solidFill>
                <a:latin typeface="Aptos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120640"/>
            <a:ext cx="2148840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F4B"/>
                </a:solidFill>
                <a:latin typeface="Aptos"/>
              </a:rPr>
              <a:t>Indian Constitution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29000" y="5120640"/>
            <a:ext cx="7406640" cy="4114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328"/>
                </a:solidFill>
                <a:latin typeface="Aptos"/>
              </a:rPr>
              <a:t>Fundamental Rights, DPSPs, duties and institutions give the framework domestic effect.</a:t>
            </a:r>
          </a:p>
        </p:txBody>
      </p:sp>
    </p:spTree>
    <p:extLst>
      <p:ext uri="{BB962C8B-B14F-4D97-AF65-F5344CB8AC3E}">
        <p14:creationId xmlns:p14="http://schemas.microsoft.com/office/powerpoint/2010/main" val="28900286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960120"/>
            <a:ext cx="10698480" cy="27432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BF922D"/>
                </a:solidFill>
                <a:latin typeface="Aptos"/>
              </a:rPr>
              <a:t>CLOSING REFLECTION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828800"/>
            <a:ext cx="9966960" cy="1828800"/>
          </a:xfrm>
          <a:prstGeom prst="rect">
            <a:avLst/>
          </a:prstGeom>
          <a:noFill/>
          <a:ln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"/>
              </a:rPr>
              <a:t>“How do we move from
knowing rights to
respecting rights?”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2788920" y="4160520"/>
            <a:ext cx="6629400" cy="36576"/>
          </a:xfrm>
          <a:prstGeom prst="rect">
            <a:avLst/>
          </a:prstGeom>
          <a:solidFill>
            <a:srgbClr val="E08920"/>
          </a:solidFill>
          <a:ln>
            <a:solidFill>
              <a:srgbClr val="E089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200" y="4480560"/>
            <a:ext cx="6675120" cy="41148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5166360"/>
            <a:ext cx="8183879" cy="59436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4C5C6B"/>
                </a:solidFill>
                <a:latin typeface="Aptos"/>
              </a:rPr>
              <a:t>Ashish Kaushik  •  Assistant Professor
Institute of Legal Studies  •  Ch. Charan Singh University, Meerut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6080760"/>
            <a:ext cx="8549640" cy="228600"/>
          </a:xfrm>
          <a:prstGeom prst="rect">
            <a:avLst/>
          </a:prstGeom>
          <a:noFill/>
          <a:ln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BF922D"/>
                </a:solidFill>
                <a:latin typeface="Aptos"/>
              </a:rPr>
              <a:t>Human Rights Training Programme  |  75 Minutes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3622</Words>
  <Application>Microsoft Office PowerPoint</Application>
  <PresentationFormat>Widescreen</PresentationFormat>
  <Paragraphs>531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zzz</cp:lastModifiedBy>
  <cp:revision>4</cp:revision>
  <dcterms:created xsi:type="dcterms:W3CDTF">2013-01-27T09:14:16Z</dcterms:created>
  <dcterms:modified xsi:type="dcterms:W3CDTF">2026-09-06T08:06:31Z</dcterms:modified>
  <cp:category/>
</cp:coreProperties>
</file>