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8" r:id="rId3"/>
    <p:sldId id="297" r:id="rId4"/>
    <p:sldId id="265" r:id="rId5"/>
    <p:sldId id="299" r:id="rId6"/>
    <p:sldId id="267" r:id="rId7"/>
    <p:sldId id="263" r:id="rId8"/>
    <p:sldId id="268" r:id="rId9"/>
    <p:sldId id="269" r:id="rId10"/>
    <p:sldId id="270" r:id="rId11"/>
    <p:sldId id="271" r:id="rId12"/>
    <p:sldId id="272" r:id="rId13"/>
    <p:sldId id="273" r:id="rId14"/>
    <p:sldId id="274" r:id="rId15"/>
    <p:sldId id="275" r:id="rId16"/>
    <p:sldId id="276" r:id="rId17"/>
    <p:sldId id="277" r:id="rId18"/>
    <p:sldId id="302" r:id="rId19"/>
    <p:sldId id="266" r:id="rId20"/>
    <p:sldId id="258" r:id="rId21"/>
    <p:sldId id="259" r:id="rId22"/>
    <p:sldId id="260" r:id="rId23"/>
    <p:sldId id="261" r:id="rId24"/>
    <p:sldId id="262" r:id="rId25"/>
    <p:sldId id="278" r:id="rId26"/>
    <p:sldId id="281" r:id="rId27"/>
    <p:sldId id="282" r:id="rId28"/>
    <p:sldId id="283" r:id="rId29"/>
    <p:sldId id="284" r:id="rId30"/>
    <p:sldId id="286" r:id="rId31"/>
    <p:sldId id="288" r:id="rId32"/>
    <p:sldId id="300" r:id="rId33"/>
    <p:sldId id="292" r:id="rId34"/>
    <p:sldId id="293" r:id="rId35"/>
    <p:sldId id="296" r:id="rId36"/>
    <p:sldId id="304" r:id="rId37"/>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1258" y="-408"/>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504950"/>
            <a:ext cx="7772400" cy="1102519"/>
          </a:xfrm>
        </p:spPr>
        <p:txBody>
          <a:bodyPr>
            <a:noAutofit/>
          </a:bodyPr>
          <a:lstStyle/>
          <a:p>
            <a:r>
              <a:rPr lang="en-US" sz="3200" dirty="0" smtClean="0">
                <a:latin typeface="Times New Roman" pitchFamily="18" charset="0"/>
                <a:cs typeface="Times New Roman" pitchFamily="18" charset="0"/>
              </a:rPr>
              <a:t>Convention on the Elimination </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of </a:t>
            </a:r>
            <a:r>
              <a:rPr lang="en-US" sz="3200" dirty="0" smtClean="0">
                <a:latin typeface="Times New Roman" pitchFamily="18" charset="0"/>
                <a:cs typeface="Times New Roman" pitchFamily="18" charset="0"/>
              </a:rPr>
              <a:t>all forms of Discrimination </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Against </a:t>
            </a:r>
            <a:r>
              <a:rPr lang="en-US" sz="3200" dirty="0" smtClean="0">
                <a:latin typeface="Times New Roman" pitchFamily="18" charset="0"/>
                <a:cs typeface="Times New Roman" pitchFamily="18" charset="0"/>
              </a:rPr>
              <a:t>Women (CEDAW), 1979</a:t>
            </a:r>
            <a:r>
              <a:rPr lang="en-US" sz="3200" dirty="0" smtClean="0"/>
              <a:t/>
            </a:r>
            <a:br>
              <a:rPr lang="en-US" sz="3200" dirty="0" smtClean="0"/>
            </a:br>
            <a:endParaRPr lang="en-US" sz="3200" dirty="0"/>
          </a:p>
        </p:txBody>
      </p:sp>
      <p:sp>
        <p:nvSpPr>
          <p:cNvPr id="3" name="Subtitle 2"/>
          <p:cNvSpPr>
            <a:spLocks noGrp="1"/>
          </p:cNvSpPr>
          <p:nvPr>
            <p:ph type="subTitle" idx="1"/>
          </p:nvPr>
        </p:nvSpPr>
        <p:spPr>
          <a:xfrm>
            <a:off x="1371600" y="3562350"/>
            <a:ext cx="6400800" cy="1314450"/>
          </a:xfrm>
        </p:spPr>
        <p:txBody>
          <a:bodyPr>
            <a:normAutofit fontScale="62500" lnSpcReduction="20000"/>
          </a:bodyPr>
          <a:lstStyle/>
          <a:p>
            <a:r>
              <a:rPr lang="en-US" b="1" dirty="0" smtClean="0">
                <a:solidFill>
                  <a:schemeClr val="tx1"/>
                </a:solidFill>
                <a:latin typeface="Times New Roman" pitchFamily="18" charset="0"/>
                <a:cs typeface="Times New Roman" pitchFamily="18" charset="0"/>
              </a:rPr>
              <a:t>Dr. </a:t>
            </a:r>
            <a:r>
              <a:rPr lang="en-US" b="1" dirty="0" err="1" smtClean="0">
                <a:solidFill>
                  <a:schemeClr val="tx1"/>
                </a:solidFill>
                <a:latin typeface="Times New Roman" pitchFamily="18" charset="0"/>
                <a:cs typeface="Times New Roman" pitchFamily="18" charset="0"/>
              </a:rPr>
              <a:t>Apeksha</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Chaudhary</a:t>
            </a:r>
            <a:endParaRPr lang="en-US" b="1" dirty="0" smtClean="0">
              <a:solidFill>
                <a:schemeClr val="tx1"/>
              </a:solidFill>
              <a:latin typeface="Times New Roman" pitchFamily="18" charset="0"/>
              <a:cs typeface="Times New Roman" pitchFamily="18" charset="0"/>
            </a:endParaRPr>
          </a:p>
          <a:p>
            <a:r>
              <a:rPr lang="en-US" b="1" dirty="0" smtClean="0">
                <a:solidFill>
                  <a:schemeClr val="tx1"/>
                </a:solidFill>
                <a:latin typeface="Times New Roman" pitchFamily="18" charset="0"/>
                <a:cs typeface="Times New Roman" pitchFamily="18" charset="0"/>
              </a:rPr>
              <a:t>Assistant Professor</a:t>
            </a:r>
          </a:p>
          <a:p>
            <a:r>
              <a:rPr lang="en-US" b="1" dirty="0" smtClean="0">
                <a:solidFill>
                  <a:schemeClr val="tx1"/>
                </a:solidFill>
                <a:latin typeface="Times New Roman" pitchFamily="18" charset="0"/>
                <a:cs typeface="Times New Roman" pitchFamily="18" charset="0"/>
              </a:rPr>
              <a:t>Institute of Legal Studies, </a:t>
            </a:r>
          </a:p>
          <a:p>
            <a:r>
              <a:rPr lang="en-US" b="1" dirty="0" err="1" smtClean="0">
                <a:solidFill>
                  <a:schemeClr val="tx1"/>
                </a:solidFill>
                <a:latin typeface="Times New Roman" pitchFamily="18" charset="0"/>
                <a:cs typeface="Times New Roman" pitchFamily="18" charset="0"/>
              </a:rPr>
              <a:t>Chaudhary</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Charan</a:t>
            </a:r>
            <a:r>
              <a:rPr lang="en-US" b="1" dirty="0" smtClean="0">
                <a:solidFill>
                  <a:schemeClr val="tx1"/>
                </a:solidFill>
                <a:latin typeface="Times New Roman" pitchFamily="18" charset="0"/>
                <a:cs typeface="Times New Roman" pitchFamily="18" charset="0"/>
              </a:rPr>
              <a:t> Singh university, Meerut</a:t>
            </a:r>
            <a:endParaRPr lang="en-US" b="1" dirty="0">
              <a:solidFill>
                <a:schemeClr val="tx1"/>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21837" y="285750"/>
            <a:ext cx="12954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536" y="361950"/>
            <a:ext cx="1260389"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90550"/>
            <a:ext cx="3810000" cy="3394472"/>
          </a:xfrm>
        </p:spPr>
        <p:txBody>
          <a:bodyPr>
            <a:normAutofit lnSpcReduction="10000"/>
          </a:bodyPr>
          <a:lstStyle/>
          <a:p>
            <a:pPr>
              <a:buNone/>
            </a:pPr>
            <a:r>
              <a:rPr lang="en-US" dirty="0" smtClean="0">
                <a:latin typeface="Times New Roman" pitchFamily="18" charset="0"/>
                <a:cs typeface="Times New Roman" pitchFamily="18" charset="0"/>
              </a:rPr>
              <a:t>“Faith </a:t>
            </a:r>
            <a:r>
              <a:rPr lang="en-US" dirty="0">
                <a:latin typeface="Times New Roman" pitchFamily="18" charset="0"/>
                <a:cs typeface="Times New Roman" pitchFamily="18" charset="0"/>
              </a:rPr>
              <a:t>in fundamental human rights, in the dignity and worth of the human person, in the equal rights of men and </a:t>
            </a:r>
            <a:r>
              <a:rPr lang="en-US" dirty="0" smtClean="0">
                <a:latin typeface="Times New Roman" pitchFamily="18" charset="0"/>
                <a:cs typeface="Times New Roman" pitchFamily="18" charset="0"/>
              </a:rPr>
              <a:t>women.”</a:t>
            </a:r>
          </a:p>
          <a:p>
            <a:pPr marL="0" indent="0" algn="r">
              <a:buNone/>
            </a:pPr>
            <a:endParaRPr lang="en-US" sz="2000" dirty="0">
              <a:latin typeface="Baskerville Old Face" pitchFamily="18" charset="0"/>
            </a:endParaRPr>
          </a:p>
        </p:txBody>
      </p:sp>
      <p:pic>
        <p:nvPicPr>
          <p:cNvPr id="4" name="Picture 3" descr="image.png"/>
          <p:cNvPicPr>
            <a:picLocks noChangeAspect="1"/>
          </p:cNvPicPr>
          <p:nvPr/>
        </p:nvPicPr>
        <p:blipFill>
          <a:blip r:embed="rId2"/>
          <a:stretch>
            <a:fillRect/>
          </a:stretch>
        </p:blipFill>
        <p:spPr>
          <a:xfrm>
            <a:off x="4191000" y="361950"/>
            <a:ext cx="4800600" cy="3581400"/>
          </a:xfrm>
          <a:prstGeom prst="rect">
            <a:avLst/>
          </a:prstGeom>
        </p:spPr>
      </p:pic>
      <p:sp>
        <p:nvSpPr>
          <p:cNvPr id="5" name="Rectangle 4"/>
          <p:cNvSpPr/>
          <p:nvPr/>
        </p:nvSpPr>
        <p:spPr>
          <a:xfrm>
            <a:off x="2590800" y="4095750"/>
            <a:ext cx="6248400" cy="400110"/>
          </a:xfrm>
          <a:prstGeom prst="rect">
            <a:avLst/>
          </a:prstGeom>
        </p:spPr>
        <p:txBody>
          <a:bodyPr wrap="square">
            <a:spAutoFit/>
          </a:bodyPr>
          <a:lstStyle/>
          <a:p>
            <a:r>
              <a:rPr lang="en-US" sz="2000" dirty="0" smtClean="0">
                <a:latin typeface="Times New Roman" pitchFamily="18" charset="0"/>
                <a:cs typeface="Times New Roman" pitchFamily="18" charset="0"/>
              </a:rPr>
              <a:t>-The Preamble to the Charter of the United Nations </a:t>
            </a:r>
            <a:endParaRPr lang="en-US" sz="2000" dirty="0">
              <a:latin typeface="Times New Roman" pitchFamily="18" charset="0"/>
              <a:cs typeface="Times New Roman" pitchFamily="18" charset="0"/>
            </a:endParaRPr>
          </a:p>
        </p:txBody>
      </p:sp>
    </p:spTree>
    <p:extLst>
      <p:ext uri="{BB962C8B-B14F-4D97-AF65-F5344CB8AC3E}">
        <p14:creationId xmlns:p14="http://schemas.microsoft.com/office/powerpoint/2010/main" val="299145410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dirty="0" smtClean="0">
                <a:latin typeface="Times New Roman" pitchFamily="18" charset="0"/>
                <a:cs typeface="Times New Roman" pitchFamily="18" charset="0"/>
              </a:rPr>
              <a:t>CEDAW</a:t>
            </a:r>
            <a:endParaRPr lang="en-IN" sz="4000"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(CEDAW) is an international legal instrument that requires countries to eliminate discrimination against women and girls in all areas and promotes women’s and girls’ equal rights. </a:t>
            </a:r>
            <a:endParaRPr lang="en-US" dirty="0" smtClean="0">
              <a:latin typeface="Times New Roman" pitchFamily="18" charset="0"/>
              <a:cs typeface="Times New Roman" pitchFamily="18" charset="0"/>
            </a:endParaRPr>
          </a:p>
          <a:p>
            <a:r>
              <a:rPr lang="en-US" dirty="0">
                <a:latin typeface="Times New Roman" pitchFamily="18" charset="0"/>
                <a:cs typeface="Times New Roman" pitchFamily="18" charset="0"/>
              </a:rPr>
              <a:t>international bill of rights for </a:t>
            </a:r>
            <a:r>
              <a:rPr lang="en-US" dirty="0" smtClean="0">
                <a:latin typeface="Times New Roman" pitchFamily="18" charset="0"/>
                <a:cs typeface="Times New Roman" pitchFamily="18" charset="0"/>
              </a:rPr>
              <a:t>women</a:t>
            </a:r>
            <a:endParaRPr lang="en-IN" dirty="0">
              <a:latin typeface="Times New Roman" pitchFamily="18" charset="0"/>
              <a:cs typeface="Times New Roman" pitchFamily="18" charset="0"/>
            </a:endParaRPr>
          </a:p>
        </p:txBody>
      </p:sp>
    </p:spTree>
    <p:extLst>
      <p:ext uri="{BB962C8B-B14F-4D97-AF65-F5344CB8AC3E}">
        <p14:creationId xmlns:p14="http://schemas.microsoft.com/office/powerpoint/2010/main" val="650329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67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sz="4000" b="1" dirty="0" smtClean="0">
                <a:latin typeface="Times New Roman" pitchFamily="18" charset="0"/>
                <a:cs typeface="Times New Roman" pitchFamily="18" charset="0"/>
              </a:rPr>
              <a:t>History of CEDAW</a:t>
            </a:r>
          </a:p>
        </p:txBody>
      </p:sp>
      <p:sp>
        <p:nvSpPr>
          <p:cNvPr id="3" name="Content Placeholder 2"/>
          <p:cNvSpPr>
            <a:spLocks noGrp="1"/>
          </p:cNvSpPr>
          <p:nvPr>
            <p:ph idx="1"/>
          </p:nvPr>
        </p:nvSpPr>
        <p:spPr>
          <a:xfrm>
            <a:off x="381000" y="857250"/>
            <a:ext cx="8534400" cy="4114800"/>
          </a:xfrm>
        </p:spPr>
        <p:txBody>
          <a:bodyPr>
            <a:normAutofit fontScale="47500" lnSpcReduction="20000"/>
          </a:bodyPr>
          <a:lstStyle/>
          <a:p>
            <a:pPr>
              <a:buNone/>
            </a:pPr>
            <a:r>
              <a:rPr lang="en-US" sz="4200" b="1" dirty="0" smtClean="0">
                <a:latin typeface="Times New Roman" pitchFamily="18" charset="0"/>
                <a:cs typeface="Times New Roman" pitchFamily="18" charset="0"/>
              </a:rPr>
              <a:t>The Convention on the Elimination of All Forms of Discrimination against Women (CEDAW) developed through several decades of international efforts to advance women’s rights.</a:t>
            </a:r>
          </a:p>
          <a:p>
            <a:pPr marL="165100" indent="60325"/>
            <a:r>
              <a:rPr lang="en-US" sz="4200" dirty="0" smtClean="0">
                <a:latin typeface="Times New Roman" pitchFamily="18" charset="0"/>
                <a:cs typeface="Times New Roman" pitchFamily="18" charset="0"/>
              </a:rPr>
              <a:t> 1945 → UN Charter &amp; equal rights</a:t>
            </a:r>
          </a:p>
          <a:p>
            <a:pPr marL="165100" indent="60325"/>
            <a:r>
              <a:rPr lang="en-US" sz="4200" dirty="0" smtClean="0">
                <a:latin typeface="Times New Roman" pitchFamily="18" charset="0"/>
                <a:cs typeface="Times New Roman" pitchFamily="18" charset="0"/>
              </a:rPr>
              <a:t> 1946 → Commission on the Status of Women</a:t>
            </a:r>
          </a:p>
          <a:p>
            <a:pPr marL="165100" indent="60325"/>
            <a:r>
              <a:rPr lang="en-US" sz="4200" dirty="0" smtClean="0">
                <a:latin typeface="Times New Roman" pitchFamily="18" charset="0"/>
                <a:cs typeface="Times New Roman" pitchFamily="18" charset="0"/>
              </a:rPr>
              <a:t>1952 → Political Rights of Women</a:t>
            </a:r>
          </a:p>
          <a:p>
            <a:pPr marL="165100" indent="60325"/>
            <a:r>
              <a:rPr lang="en-US" sz="4200" dirty="0" smtClean="0">
                <a:latin typeface="Times New Roman" pitchFamily="18" charset="0"/>
                <a:cs typeface="Times New Roman" pitchFamily="18" charset="0"/>
              </a:rPr>
              <a:t>1957 → Nationality of Married Women</a:t>
            </a:r>
          </a:p>
          <a:p>
            <a:pPr marL="165100" indent="60325"/>
            <a:r>
              <a:rPr lang="en-US" sz="4200" dirty="0" smtClean="0">
                <a:latin typeface="Times New Roman" pitchFamily="18" charset="0"/>
                <a:cs typeface="Times New Roman" pitchFamily="18" charset="0"/>
              </a:rPr>
              <a:t>1967 → Declaration on Elimination of Discrimination</a:t>
            </a:r>
          </a:p>
          <a:p>
            <a:pPr marL="165100" indent="60325"/>
            <a:r>
              <a:rPr lang="en-US" sz="4200" dirty="0" smtClean="0">
                <a:latin typeface="Times New Roman" pitchFamily="18" charset="0"/>
                <a:cs typeface="Times New Roman" pitchFamily="18" charset="0"/>
              </a:rPr>
              <a:t>1975 → </a:t>
            </a:r>
            <a:r>
              <a:rPr lang="en-US" sz="4200" dirty="0">
                <a:latin typeface="Times New Roman" pitchFamily="18" charset="0"/>
                <a:cs typeface="Times New Roman" pitchFamily="18" charset="0"/>
              </a:rPr>
              <a:t>World Conference of the International Women's Year </a:t>
            </a:r>
            <a:r>
              <a:rPr lang="en-US" sz="4200" dirty="0" smtClean="0">
                <a:latin typeface="Times New Roman" pitchFamily="18" charset="0"/>
                <a:cs typeface="Times New Roman" pitchFamily="18" charset="0"/>
              </a:rPr>
              <a:t>Mexico City</a:t>
            </a:r>
          </a:p>
          <a:p>
            <a:pPr marL="165100" indent="60325"/>
            <a:r>
              <a:rPr lang="en-US" sz="4200" dirty="0" smtClean="0">
                <a:latin typeface="Times New Roman" pitchFamily="18" charset="0"/>
                <a:cs typeface="Times New Roman" pitchFamily="18" charset="0"/>
              </a:rPr>
              <a:t>1976–1985 → UN Decade for Women</a:t>
            </a:r>
          </a:p>
          <a:p>
            <a:pPr marL="165100" indent="60325"/>
            <a:r>
              <a:rPr lang="en-US" sz="4200" dirty="0" smtClean="0">
                <a:latin typeface="Times New Roman" pitchFamily="18" charset="0"/>
                <a:cs typeface="Times New Roman" pitchFamily="18" charset="0"/>
              </a:rPr>
              <a:t>1979 → CEDAW adopted</a:t>
            </a:r>
          </a:p>
          <a:p>
            <a:pPr marL="165100" indent="60325"/>
            <a:r>
              <a:rPr lang="en-US" sz="4200" dirty="0" smtClean="0">
                <a:latin typeface="Times New Roman" pitchFamily="18" charset="0"/>
                <a:cs typeface="Times New Roman" pitchFamily="18" charset="0"/>
              </a:rPr>
              <a:t>1981 → CEDAW enters into force</a:t>
            </a:r>
          </a:p>
          <a:p>
            <a:pPr marL="165100" indent="60325"/>
            <a:r>
              <a:rPr lang="en-US" sz="4200" dirty="0" smtClean="0">
                <a:latin typeface="Times New Roman" pitchFamily="18" charset="0"/>
                <a:cs typeface="Times New Roman" pitchFamily="18" charset="0"/>
              </a:rPr>
              <a:t>1982 → CEDAW Committee begins work</a:t>
            </a:r>
          </a:p>
          <a:p>
            <a:pPr>
              <a:buNone/>
            </a:pPr>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1950"/>
            <a:ext cx="8229600" cy="857250"/>
          </a:xfrm>
        </p:spPr>
        <p:txBody>
          <a:bodyPr>
            <a:noAutofit/>
          </a:bodyPr>
          <a:lstStyle/>
          <a:p>
            <a:r>
              <a:rPr lang="en-US" sz="2400" b="1" dirty="0">
                <a:latin typeface="Times New Roman" pitchFamily="18" charset="0"/>
                <a:cs typeface="Times New Roman" pitchFamily="18" charset="0"/>
              </a:rPr>
              <a:t>By accepting the Convention, States commit themselves to undertake a series of measures to end discrimination against women in all </a:t>
            </a:r>
            <a:r>
              <a:rPr lang="en-US" sz="2400" b="1" dirty="0" smtClean="0">
                <a:latin typeface="Times New Roman" pitchFamily="18" charset="0"/>
                <a:cs typeface="Times New Roman" pitchFamily="18" charset="0"/>
              </a:rPr>
              <a:t>forms- </a:t>
            </a:r>
            <a:r>
              <a:rPr lang="en-US" sz="2400" dirty="0">
                <a:latin typeface="Times New Roman" pitchFamily="18" charset="0"/>
                <a:cs typeface="Times New Roman" pitchFamily="18" charset="0"/>
              </a:rPr>
              <a:t/>
            </a:r>
            <a:br>
              <a:rPr lang="en-US" sz="2400" dirty="0">
                <a:latin typeface="Times New Roman" pitchFamily="18" charset="0"/>
                <a:cs typeface="Times New Roman" pitchFamily="18" charset="0"/>
              </a:rPr>
            </a:br>
            <a:endParaRPr lang="en-IN" sz="2400" dirty="0">
              <a:latin typeface="Times New Roman" pitchFamily="18" charset="0"/>
              <a:cs typeface="Times New Roman" pitchFamily="18" charset="0"/>
            </a:endParaRPr>
          </a:p>
        </p:txBody>
      </p:sp>
      <p:sp>
        <p:nvSpPr>
          <p:cNvPr id="3" name="Content Placeholder 2"/>
          <p:cNvSpPr>
            <a:spLocks noGrp="1"/>
          </p:cNvSpPr>
          <p:nvPr>
            <p:ph idx="1"/>
          </p:nvPr>
        </p:nvSpPr>
        <p:spPr>
          <a:xfrm>
            <a:off x="533400" y="1581150"/>
            <a:ext cx="8229600" cy="2819400"/>
          </a:xfrm>
        </p:spPr>
        <p:txBody>
          <a:bodyPr>
            <a:noAutofit/>
          </a:bodyPr>
          <a:lstStyle/>
          <a:p>
            <a:pPr algn="just"/>
            <a:r>
              <a:rPr lang="en-US" sz="2400" dirty="0" smtClean="0">
                <a:latin typeface="Times New Roman" pitchFamily="18" charset="0"/>
                <a:cs typeface="Times New Roman" pitchFamily="18" charset="0"/>
              </a:rPr>
              <a:t>to </a:t>
            </a:r>
            <a:r>
              <a:rPr lang="en-US" sz="2400" dirty="0">
                <a:latin typeface="Times New Roman" pitchFamily="18" charset="0"/>
                <a:cs typeface="Times New Roman" pitchFamily="18" charset="0"/>
              </a:rPr>
              <a:t>incorporate the principle of equality of men and women in their legal system, abolish all discriminatory laws and adopt appropriate ones prohibiting discrimination against women;</a:t>
            </a:r>
          </a:p>
          <a:p>
            <a:pPr algn="just"/>
            <a:r>
              <a:rPr lang="en-US" sz="2400" dirty="0">
                <a:latin typeface="Times New Roman" pitchFamily="18" charset="0"/>
                <a:cs typeface="Times New Roman" pitchFamily="18" charset="0"/>
              </a:rPr>
              <a:t>to establish tribunals and other public institutions to ensure the effective protection of women against discrimination; and</a:t>
            </a:r>
          </a:p>
          <a:p>
            <a:pPr algn="just"/>
            <a:r>
              <a:rPr lang="en-US" sz="2400" dirty="0">
                <a:latin typeface="Times New Roman" pitchFamily="18" charset="0"/>
                <a:cs typeface="Times New Roman" pitchFamily="18" charset="0"/>
              </a:rPr>
              <a:t>to ensure elimination of all acts of discrimination against women by persons, organizations or </a:t>
            </a:r>
            <a:r>
              <a:rPr lang="en-US" sz="2400" dirty="0" smtClean="0">
                <a:latin typeface="Times New Roman" pitchFamily="18" charset="0"/>
                <a:cs typeface="Times New Roman" pitchFamily="18" charset="0"/>
              </a:rPr>
              <a:t>enterprises</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14148874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b="1" dirty="0" smtClean="0">
                <a:latin typeface="Times New Roman" pitchFamily="18" charset="0"/>
                <a:cs typeface="Times New Roman" pitchFamily="18" charset="0"/>
              </a:rPr>
              <a:t>Article 1-Definition of Discrimination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895350"/>
            <a:ext cx="5334000" cy="3394472"/>
          </a:xfrm>
        </p:spPr>
        <p:txBody>
          <a:bodyPr>
            <a:noAutofit/>
          </a:bodyPr>
          <a:lstStyle/>
          <a:p>
            <a:pPr algn="just">
              <a:buNone/>
            </a:pPr>
            <a:r>
              <a:rPr lang="en-US" sz="2400" dirty="0" smtClean="0">
                <a:latin typeface="Times New Roman" pitchFamily="18" charset="0"/>
                <a:cs typeface="Times New Roman" pitchFamily="18" charset="0"/>
              </a:rPr>
              <a:t>Defines discrimination against women as any distinction, exclusion or restriction based on sex. Such discrimination may affect women's:</a:t>
            </a:r>
          </a:p>
          <a:p>
            <a:pPr algn="just"/>
            <a:r>
              <a:rPr lang="en-US" sz="2400" dirty="0" smtClean="0">
                <a:latin typeface="Times New Roman" pitchFamily="18" charset="0"/>
                <a:cs typeface="Times New Roman" pitchFamily="18" charset="0"/>
              </a:rPr>
              <a:t>Human rights </a:t>
            </a:r>
          </a:p>
          <a:p>
            <a:pPr algn="just"/>
            <a:r>
              <a:rPr lang="en-US" sz="2400" dirty="0" smtClean="0">
                <a:latin typeface="Times New Roman" pitchFamily="18" charset="0"/>
                <a:cs typeface="Times New Roman" pitchFamily="18" charset="0"/>
              </a:rPr>
              <a:t>Fundamental freedoms </a:t>
            </a:r>
          </a:p>
          <a:p>
            <a:pPr algn="just"/>
            <a:r>
              <a:rPr lang="en-US" sz="2400" dirty="0" smtClean="0">
                <a:latin typeface="Times New Roman" pitchFamily="18" charset="0"/>
                <a:cs typeface="Times New Roman" pitchFamily="18" charset="0"/>
              </a:rPr>
              <a:t>Political, economic, social, cultural and civil rights. </a:t>
            </a:r>
          </a:p>
          <a:p>
            <a:pPr algn="just"/>
            <a:r>
              <a:rPr lang="en-US" sz="2400" dirty="0" smtClean="0">
                <a:latin typeface="Times New Roman" pitchFamily="18" charset="0"/>
                <a:cs typeface="Times New Roman" pitchFamily="18" charset="0"/>
              </a:rPr>
              <a:t>Discrimination can occur directly or indirectly.</a:t>
            </a:r>
            <a:endParaRPr lang="en-US" sz="2400" dirty="0">
              <a:latin typeface="Times New Roman" pitchFamily="18" charset="0"/>
              <a:cs typeface="Times New Roman" pitchFamily="18" charset="0"/>
            </a:endParaRPr>
          </a:p>
        </p:txBody>
      </p:sp>
      <p:pic>
        <p:nvPicPr>
          <p:cNvPr id="2050" name="Picture 2" descr="C:\Users\User\Downloads\images.jpg"/>
          <p:cNvPicPr>
            <a:picLocks noChangeAspect="1" noChangeArrowheads="1"/>
          </p:cNvPicPr>
          <p:nvPr/>
        </p:nvPicPr>
        <p:blipFill>
          <a:blip r:embed="rId2"/>
          <a:srcRect/>
          <a:stretch>
            <a:fillRect/>
          </a:stretch>
        </p:blipFill>
        <p:spPr bwMode="auto">
          <a:xfrm>
            <a:off x="6096000" y="1047750"/>
            <a:ext cx="2814638" cy="3764155"/>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b="1" dirty="0" smtClean="0">
                <a:latin typeface="Times New Roman" pitchFamily="18" charset="0"/>
                <a:cs typeface="Times New Roman" pitchFamily="18" charset="0"/>
              </a:rPr>
              <a:t>Article 2 – Elimination of Discrimination</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70000" lnSpcReduction="20000"/>
          </a:bodyPr>
          <a:lstStyle/>
          <a:p>
            <a:pPr algn="just">
              <a:buNone/>
            </a:pPr>
            <a:r>
              <a:rPr lang="en-US" dirty="0" smtClean="0">
                <a:latin typeface="Times New Roman" pitchFamily="18" charset="0"/>
                <a:cs typeface="Times New Roman" pitchFamily="18" charset="0"/>
              </a:rPr>
              <a:t>States must:</a:t>
            </a:r>
          </a:p>
          <a:p>
            <a:pPr algn="just"/>
            <a:r>
              <a:rPr lang="en-US" dirty="0" smtClean="0">
                <a:latin typeface="Times New Roman" pitchFamily="18" charset="0"/>
                <a:cs typeface="Times New Roman" pitchFamily="18" charset="0"/>
              </a:rPr>
              <a:t>Condemn discrimination against women. </a:t>
            </a:r>
          </a:p>
          <a:p>
            <a:pPr algn="just"/>
            <a:r>
              <a:rPr lang="en-US" dirty="0" smtClean="0">
                <a:latin typeface="Times New Roman" pitchFamily="18" charset="0"/>
                <a:cs typeface="Times New Roman" pitchFamily="18" charset="0"/>
              </a:rPr>
              <a:t>Include the principle of equality of men and women in law and policy. </a:t>
            </a:r>
          </a:p>
          <a:p>
            <a:pPr algn="just"/>
            <a:r>
              <a:rPr lang="en-US" dirty="0" smtClean="0">
                <a:latin typeface="Times New Roman" pitchFamily="18" charset="0"/>
                <a:cs typeface="Times New Roman" pitchFamily="18" charset="0"/>
              </a:rPr>
              <a:t>Adopt appropriate laws and other measures to prohibit discrimination. </a:t>
            </a:r>
          </a:p>
          <a:p>
            <a:pPr algn="just"/>
            <a:r>
              <a:rPr lang="en-US" dirty="0" smtClean="0">
                <a:latin typeface="Times New Roman" pitchFamily="18" charset="0"/>
                <a:cs typeface="Times New Roman" pitchFamily="18" charset="0"/>
              </a:rPr>
              <a:t>Provide effective legal protection for women. </a:t>
            </a:r>
          </a:p>
          <a:p>
            <a:pPr algn="just"/>
            <a:r>
              <a:rPr lang="en-US" dirty="0" smtClean="0">
                <a:latin typeface="Times New Roman" pitchFamily="18" charset="0"/>
                <a:cs typeface="Times New Roman" pitchFamily="18" charset="0"/>
              </a:rPr>
              <a:t>Ensure government authorities and institutions do not discriminate. </a:t>
            </a:r>
          </a:p>
          <a:p>
            <a:pPr algn="just"/>
            <a:r>
              <a:rPr lang="en-US" dirty="0" smtClean="0">
                <a:latin typeface="Times New Roman" pitchFamily="18" charset="0"/>
                <a:cs typeface="Times New Roman" pitchFamily="18" charset="0"/>
              </a:rPr>
              <a:t>Modify or abolish discriminatory laws, customs and practices.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870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3600" b="1" dirty="0" smtClean="0">
                <a:latin typeface="Times New Roman" pitchFamily="18" charset="0"/>
                <a:cs typeface="Times New Roman" pitchFamily="18" charset="0"/>
              </a:rPr>
              <a:t>Article 3 — Development and Advancement of Women</a:t>
            </a:r>
          </a:p>
        </p:txBody>
      </p:sp>
      <p:sp>
        <p:nvSpPr>
          <p:cNvPr id="3" name="Content Placeholder 2"/>
          <p:cNvSpPr>
            <a:spLocks noGrp="1"/>
          </p:cNvSpPr>
          <p:nvPr>
            <p:ph idx="1"/>
          </p:nvPr>
        </p:nvSpPr>
        <p:spPr>
          <a:xfrm>
            <a:off x="228600" y="1200150"/>
            <a:ext cx="5105400" cy="3394472"/>
          </a:xfrm>
        </p:spPr>
        <p:txBody>
          <a:bodyPr>
            <a:normAutofit fontScale="92500" lnSpcReduction="10000"/>
          </a:bodyPr>
          <a:lstStyle/>
          <a:p>
            <a:pPr algn="just">
              <a:buNone/>
            </a:pPr>
            <a:r>
              <a:rPr lang="en-US" dirty="0" smtClean="0">
                <a:latin typeface="Times New Roman" pitchFamily="18" charset="0"/>
                <a:cs typeface="Times New Roman" pitchFamily="18" charset="0"/>
              </a:rPr>
              <a:t>   States must take appropriate measures to ensure the </a:t>
            </a:r>
            <a:r>
              <a:rPr lang="en-US" b="1" dirty="0" smtClean="0">
                <a:latin typeface="Times New Roman" pitchFamily="18" charset="0"/>
                <a:cs typeface="Times New Roman" pitchFamily="18" charset="0"/>
              </a:rPr>
              <a:t>full development and advancement of women</a:t>
            </a:r>
            <a:r>
              <a:rPr lang="en-US" dirty="0" smtClean="0">
                <a:latin typeface="Times New Roman" pitchFamily="18" charset="0"/>
                <a:cs typeface="Times New Roman" pitchFamily="18" charset="0"/>
              </a:rPr>
              <a:t>, so that women can exercise and enjoy human rights and fundamental freedoms on an equal basis with men.</a:t>
            </a:r>
          </a:p>
        </p:txBody>
      </p:sp>
      <p:pic>
        <p:nvPicPr>
          <p:cNvPr id="3074" name="Picture 2" descr="C:\Users\User\Downloads\images (1).jpg"/>
          <p:cNvPicPr>
            <a:picLocks noChangeAspect="1" noChangeArrowheads="1"/>
          </p:cNvPicPr>
          <p:nvPr/>
        </p:nvPicPr>
        <p:blipFill>
          <a:blip r:embed="rId2"/>
          <a:srcRect/>
          <a:stretch>
            <a:fillRect/>
          </a:stretch>
        </p:blipFill>
        <p:spPr bwMode="auto">
          <a:xfrm>
            <a:off x="5562600" y="1200150"/>
            <a:ext cx="3435602" cy="3581400"/>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b="1" dirty="0" smtClean="0">
                <a:latin typeface="Times New Roman" pitchFamily="18" charset="0"/>
                <a:cs typeface="Times New Roman" pitchFamily="18" charset="0"/>
              </a:rPr>
              <a:t>Article 4 — Temporary Special Measures</a:t>
            </a:r>
          </a:p>
        </p:txBody>
      </p:sp>
      <p:sp>
        <p:nvSpPr>
          <p:cNvPr id="3" name="Content Placeholder 2"/>
          <p:cNvSpPr>
            <a:spLocks noGrp="1"/>
          </p:cNvSpPr>
          <p:nvPr>
            <p:ph idx="1"/>
          </p:nvPr>
        </p:nvSpPr>
        <p:spPr/>
        <p:txBody>
          <a:bodyPr>
            <a:normAutofit fontScale="85000" lnSpcReduction="10000"/>
          </a:bodyPr>
          <a:lstStyle/>
          <a:p>
            <a:r>
              <a:rPr lang="en-US" dirty="0" smtClean="0">
                <a:latin typeface="Times New Roman" pitchFamily="18" charset="0"/>
                <a:cs typeface="Times New Roman" pitchFamily="18" charset="0"/>
              </a:rPr>
              <a:t>Allows </a:t>
            </a:r>
            <a:r>
              <a:rPr lang="en-US" b="1" dirty="0" smtClean="0">
                <a:latin typeface="Times New Roman" pitchFamily="18" charset="0"/>
                <a:cs typeface="Times New Roman" pitchFamily="18" charset="0"/>
              </a:rPr>
              <a:t>temporary special measures</a:t>
            </a:r>
            <a:r>
              <a:rPr lang="en-US" dirty="0" smtClean="0">
                <a:latin typeface="Times New Roman" pitchFamily="18" charset="0"/>
                <a:cs typeface="Times New Roman" pitchFamily="18" charset="0"/>
              </a:rPr>
              <a:t>, such as affirmative-action policies, to accelerate equality between women and men. Such measures are not considered discrimination and should end once equality of opportunity and treatment has been achieved.</a:t>
            </a:r>
          </a:p>
          <a:p>
            <a:r>
              <a:rPr lang="en-US" dirty="0" smtClean="0">
                <a:latin typeface="Times New Roman" pitchFamily="18" charset="0"/>
                <a:cs typeface="Times New Roman" pitchFamily="18" charset="0"/>
              </a:rPr>
              <a:t>It also permits special measures aimed at protecting </a:t>
            </a:r>
            <a:r>
              <a:rPr lang="en-US" b="1" dirty="0" smtClean="0">
                <a:latin typeface="Times New Roman" pitchFamily="18" charset="0"/>
                <a:cs typeface="Times New Roman" pitchFamily="18" charset="0"/>
              </a:rPr>
              <a:t>maternity</a:t>
            </a:r>
            <a:r>
              <a:rPr lang="en-US" dirty="0" smtClean="0">
                <a:latin typeface="Times New Roman" pitchFamily="18" charset="0"/>
                <a:cs typeface="Times New Roman" pitchFamily="18" charset="0"/>
              </a:rPr>
              <a:t>, provided they are not discriminatory.</a:t>
            </a:r>
          </a:p>
          <a:p>
            <a:pPr algn="just">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870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sz="3900" b="1" dirty="0" smtClean="0">
                <a:latin typeface="Times New Roman" pitchFamily="18" charset="0"/>
                <a:cs typeface="Times New Roman" pitchFamily="18" charset="0"/>
              </a:rPr>
              <a:t>Article 5 -Elimination of Gender Stereotypes</a:t>
            </a:r>
          </a:p>
        </p:txBody>
      </p:sp>
      <p:sp>
        <p:nvSpPr>
          <p:cNvPr id="3" name="Content Placeholder 2"/>
          <p:cNvSpPr>
            <a:spLocks noGrp="1"/>
          </p:cNvSpPr>
          <p:nvPr>
            <p:ph idx="1"/>
          </p:nvPr>
        </p:nvSpPr>
        <p:spPr>
          <a:xfrm>
            <a:off x="152400" y="1200150"/>
            <a:ext cx="5257800" cy="3394472"/>
          </a:xfrm>
        </p:spPr>
        <p:txBody>
          <a:bodyPr>
            <a:normAutofit fontScale="70000" lnSpcReduction="20000"/>
          </a:bodyPr>
          <a:lstStyle/>
          <a:p>
            <a:pPr>
              <a:buNone/>
            </a:pPr>
            <a:r>
              <a:rPr lang="en-US" dirty="0" smtClean="0">
                <a:latin typeface="Times New Roman" pitchFamily="18" charset="0"/>
                <a:cs typeface="Times New Roman" pitchFamily="18" charset="0"/>
              </a:rPr>
              <a:t>States must work to change:</a:t>
            </a:r>
          </a:p>
          <a:p>
            <a:r>
              <a:rPr lang="en-US" dirty="0" smtClean="0">
                <a:latin typeface="Times New Roman" pitchFamily="18" charset="0"/>
                <a:cs typeface="Times New Roman" pitchFamily="18" charset="0"/>
              </a:rPr>
              <a:t>Social and cultural patterns based on the idea that one sex is superior or inferior to the other.</a:t>
            </a:r>
          </a:p>
          <a:p>
            <a:r>
              <a:rPr lang="en-US" dirty="0" smtClean="0">
                <a:latin typeface="Times New Roman" pitchFamily="18" charset="0"/>
                <a:cs typeface="Times New Roman" pitchFamily="18" charset="0"/>
              </a:rPr>
              <a:t>Stereotyped roles for men and women.</a:t>
            </a:r>
          </a:p>
          <a:p>
            <a:pPr>
              <a:buNone/>
            </a:pPr>
            <a:r>
              <a:rPr lang="en-US" dirty="0" smtClean="0">
                <a:latin typeface="Times New Roman" pitchFamily="18" charset="0"/>
                <a:cs typeface="Times New Roman" pitchFamily="18" charset="0"/>
              </a:rPr>
              <a:t>States must also ensure that family education recognizes the common responsibility of men and women in raising and developing their children.</a:t>
            </a:r>
          </a:p>
          <a:p>
            <a:pPr algn="just">
              <a:buNone/>
            </a:pPr>
            <a:endParaRPr lang="en-US" dirty="0" smtClean="0">
              <a:latin typeface="Times New Roman" pitchFamily="18" charset="0"/>
              <a:cs typeface="Times New Roman" pitchFamily="18" charset="0"/>
            </a:endParaRPr>
          </a:p>
        </p:txBody>
      </p:sp>
      <p:pic>
        <p:nvPicPr>
          <p:cNvPr id="4098" name="Picture 2" descr="C:\Users\User\Downloads\images (2).jpg"/>
          <p:cNvPicPr>
            <a:picLocks noChangeAspect="1" noChangeArrowheads="1"/>
          </p:cNvPicPr>
          <p:nvPr/>
        </p:nvPicPr>
        <p:blipFill>
          <a:blip r:embed="rId2"/>
          <a:srcRect/>
          <a:stretch>
            <a:fillRect/>
          </a:stretch>
        </p:blipFill>
        <p:spPr bwMode="auto">
          <a:xfrm>
            <a:off x="5410200" y="1276350"/>
            <a:ext cx="3400425" cy="3429000"/>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2870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3900" b="1" dirty="0" smtClean="0">
                <a:latin typeface="Times New Roman" pitchFamily="18" charset="0"/>
                <a:cs typeface="Times New Roman" pitchFamily="18" charset="0"/>
              </a:rPr>
              <a:t>Article 6 - Suppression of Exploitation of Women</a:t>
            </a:r>
          </a:p>
        </p:txBody>
      </p:sp>
      <p:sp>
        <p:nvSpPr>
          <p:cNvPr id="3" name="Content Placeholder 2"/>
          <p:cNvSpPr>
            <a:spLocks noGrp="1"/>
          </p:cNvSpPr>
          <p:nvPr>
            <p:ph idx="1"/>
          </p:nvPr>
        </p:nvSpPr>
        <p:spPr>
          <a:xfrm>
            <a:off x="533400" y="1428750"/>
            <a:ext cx="8229600" cy="2362199"/>
          </a:xfrm>
        </p:spPr>
        <p:txBody>
          <a:bodyPr>
            <a:normAutofit/>
          </a:bodyPr>
          <a:lstStyle/>
          <a:p>
            <a:pPr>
              <a:buNone/>
            </a:pPr>
            <a:r>
              <a:rPr lang="en-US" dirty="0" smtClean="0">
                <a:latin typeface="Times New Roman" pitchFamily="18" charset="0"/>
                <a:cs typeface="Times New Roman" pitchFamily="18" charset="0"/>
              </a:rPr>
              <a:t>   States must take appropriate measures, including legislation, to suppress trafficking in women and the exploitation of prostitution of women.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7 — Political and Public Life</a:t>
            </a:r>
          </a:p>
        </p:txBody>
      </p:sp>
      <p:sp>
        <p:nvSpPr>
          <p:cNvPr id="3" name="Content Placeholder 2"/>
          <p:cNvSpPr>
            <a:spLocks noGrp="1"/>
          </p:cNvSpPr>
          <p:nvPr>
            <p:ph idx="1"/>
          </p:nvPr>
        </p:nvSpPr>
        <p:spPr/>
        <p:txBody>
          <a:bodyPr>
            <a:normAutofit fontScale="92500" lnSpcReduction="10000"/>
          </a:bodyPr>
          <a:lstStyle/>
          <a:p>
            <a:pPr>
              <a:buNone/>
            </a:pPr>
            <a:r>
              <a:rPr lang="en-US" dirty="0" smtClean="0">
                <a:latin typeface="Times New Roman" pitchFamily="18" charset="0"/>
                <a:cs typeface="Times New Roman" pitchFamily="18" charset="0"/>
              </a:rPr>
              <a:t>Women must have equal rights with men to:</a:t>
            </a:r>
          </a:p>
          <a:p>
            <a:pPr lvl="0"/>
            <a:r>
              <a:rPr lang="en-US" dirty="0" smtClean="0">
                <a:latin typeface="Times New Roman" pitchFamily="18" charset="0"/>
                <a:cs typeface="Times New Roman" pitchFamily="18" charset="0"/>
              </a:rPr>
              <a:t>Vote and stand for election.</a:t>
            </a:r>
          </a:p>
          <a:p>
            <a:pPr lvl="0"/>
            <a:r>
              <a:rPr lang="en-US" dirty="0" smtClean="0">
                <a:latin typeface="Times New Roman" pitchFamily="18" charset="0"/>
                <a:cs typeface="Times New Roman" pitchFamily="18" charset="0"/>
              </a:rPr>
              <a:t>Participate in government and public policy.</a:t>
            </a:r>
          </a:p>
          <a:p>
            <a:pPr lvl="0"/>
            <a:r>
              <a:rPr lang="en-US" dirty="0" smtClean="0">
                <a:latin typeface="Times New Roman" pitchFamily="18" charset="0"/>
                <a:cs typeface="Times New Roman" pitchFamily="18" charset="0"/>
              </a:rPr>
              <a:t>Hold public office and perform public functions.</a:t>
            </a:r>
          </a:p>
          <a:p>
            <a:pPr lvl="0"/>
            <a:r>
              <a:rPr lang="en-US" dirty="0" smtClean="0">
                <a:latin typeface="Times New Roman" pitchFamily="18" charset="0"/>
                <a:cs typeface="Times New Roman" pitchFamily="18" charset="0"/>
              </a:rPr>
              <a:t>Participate in non-governmental organizations and associations concerned with public and political life.</a:t>
            </a:r>
          </a:p>
          <a:p>
            <a:pPr algn="just">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b="1" dirty="0" smtClean="0">
                <a:latin typeface="Times New Roman" pitchFamily="18" charset="0"/>
                <a:cs typeface="Times New Roman" pitchFamily="18" charset="0"/>
              </a:rPr>
              <a:t>Article 8 — International Representation</a:t>
            </a:r>
          </a:p>
        </p:txBody>
      </p:sp>
      <p:sp>
        <p:nvSpPr>
          <p:cNvPr id="3" name="Content Placeholder 2"/>
          <p:cNvSpPr>
            <a:spLocks noGrp="1"/>
          </p:cNvSpPr>
          <p:nvPr>
            <p:ph idx="1"/>
          </p:nvPr>
        </p:nvSpPr>
        <p:spPr>
          <a:xfrm>
            <a:off x="457200" y="1504950"/>
            <a:ext cx="8229600" cy="2362199"/>
          </a:xfrm>
        </p:spPr>
        <p:txBody>
          <a:bodyPr>
            <a:normAutofit/>
          </a:bodyPr>
          <a:lstStyle/>
          <a:p>
            <a:pPr>
              <a:buNone/>
            </a:pPr>
            <a:r>
              <a:rPr lang="en-US" dirty="0" smtClean="0">
                <a:latin typeface="Times New Roman" pitchFamily="18" charset="0"/>
                <a:cs typeface="Times New Roman" pitchFamily="18" charset="0"/>
              </a:rPr>
              <a:t>    States must ensure that women have the same opportunities as men to represent their governments internationally and participate in the work of international organizations.</a:t>
            </a:r>
          </a:p>
          <a:p>
            <a:pPr algn="just">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9 — Nationality</a:t>
            </a:r>
          </a:p>
        </p:txBody>
      </p:sp>
      <p:sp>
        <p:nvSpPr>
          <p:cNvPr id="3" name="Content Placeholder 2"/>
          <p:cNvSpPr>
            <a:spLocks noGrp="1"/>
          </p:cNvSpPr>
          <p:nvPr>
            <p:ph idx="1"/>
          </p:nvPr>
        </p:nvSpPr>
        <p:spPr/>
        <p:txBody>
          <a:bodyPr>
            <a:normAutofit fontScale="92500" lnSpcReduction="10000"/>
          </a:bodyPr>
          <a:lstStyle/>
          <a:p>
            <a:pPr>
              <a:buNone/>
            </a:pPr>
            <a:r>
              <a:rPr lang="en-US" dirty="0" smtClean="0">
                <a:latin typeface="Times New Roman" pitchFamily="18" charset="0"/>
                <a:cs typeface="Times New Roman" pitchFamily="18" charset="0"/>
              </a:rPr>
              <a:t>Women must have equal rights with men regarding </a:t>
            </a:r>
            <a:r>
              <a:rPr lang="en-US" b="1" dirty="0" smtClean="0">
                <a:latin typeface="Times New Roman" pitchFamily="18" charset="0"/>
                <a:cs typeface="Times New Roman" pitchFamily="18" charset="0"/>
              </a:rPr>
              <a:t>nationality</a:t>
            </a:r>
            <a:r>
              <a:rPr lang="en-US" dirty="0" smtClean="0">
                <a:latin typeface="Times New Roman" pitchFamily="18" charset="0"/>
                <a:cs typeface="Times New Roman" pitchFamily="18" charset="0"/>
              </a:rPr>
              <a:t>, including:</a:t>
            </a:r>
          </a:p>
          <a:p>
            <a:pPr lvl="0"/>
            <a:r>
              <a:rPr lang="en-US" dirty="0" smtClean="0">
                <a:latin typeface="Times New Roman" pitchFamily="18" charset="0"/>
                <a:cs typeface="Times New Roman" pitchFamily="18" charset="0"/>
              </a:rPr>
              <a:t>Acquiring, changing, or retaining nationality.</a:t>
            </a:r>
          </a:p>
          <a:p>
            <a:pPr lvl="0"/>
            <a:r>
              <a:rPr lang="en-US" dirty="0" smtClean="0">
                <a:latin typeface="Times New Roman" pitchFamily="18" charset="0"/>
                <a:cs typeface="Times New Roman" pitchFamily="18" charset="0"/>
              </a:rPr>
              <a:t>Passing their nationality to their children.</a:t>
            </a:r>
          </a:p>
          <a:p>
            <a:r>
              <a:rPr lang="en-US" dirty="0" smtClean="0">
                <a:latin typeface="Times New Roman" pitchFamily="18" charset="0"/>
                <a:cs typeface="Times New Roman" pitchFamily="18" charset="0"/>
              </a:rPr>
              <a:t>Marriage to a foreigner must not automatically change a woman's nationality or make her stateless.</a:t>
            </a:r>
          </a:p>
          <a:p>
            <a:pPr algn="just">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10 — Education</a:t>
            </a:r>
          </a:p>
        </p:txBody>
      </p:sp>
      <p:sp>
        <p:nvSpPr>
          <p:cNvPr id="3" name="Content Placeholder 2"/>
          <p:cNvSpPr>
            <a:spLocks noGrp="1"/>
          </p:cNvSpPr>
          <p:nvPr>
            <p:ph idx="1"/>
          </p:nvPr>
        </p:nvSpPr>
        <p:spPr>
          <a:xfrm>
            <a:off x="381000" y="914400"/>
            <a:ext cx="8534400" cy="4019550"/>
          </a:xfrm>
        </p:spPr>
        <p:txBody>
          <a:bodyPr>
            <a:normAutofit fontScale="32500" lnSpcReduction="20000"/>
          </a:bodyPr>
          <a:lstStyle/>
          <a:p>
            <a:pPr algn="just">
              <a:buNone/>
            </a:pPr>
            <a:r>
              <a:rPr lang="en-US" sz="6800" dirty="0" smtClean="0">
                <a:latin typeface="Times New Roman" pitchFamily="18" charset="0"/>
                <a:cs typeface="Times New Roman" pitchFamily="18" charset="0"/>
              </a:rPr>
              <a:t>States must eliminate discrimination against women in education and provide equal opportunities in:</a:t>
            </a:r>
          </a:p>
          <a:p>
            <a:pPr lvl="0" algn="just"/>
            <a:r>
              <a:rPr lang="en-US" sz="6800" dirty="0" smtClean="0">
                <a:latin typeface="Times New Roman" pitchFamily="18" charset="0"/>
                <a:cs typeface="Times New Roman" pitchFamily="18" charset="0"/>
              </a:rPr>
              <a:t>Admission to educational institutions.</a:t>
            </a:r>
          </a:p>
          <a:p>
            <a:pPr lvl="0" algn="just"/>
            <a:r>
              <a:rPr lang="en-US" sz="6800" dirty="0" smtClean="0">
                <a:latin typeface="Times New Roman" pitchFamily="18" charset="0"/>
                <a:cs typeface="Times New Roman" pitchFamily="18" charset="0"/>
              </a:rPr>
              <a:t>Vocational and professional training.</a:t>
            </a:r>
          </a:p>
          <a:p>
            <a:pPr lvl="0" algn="just"/>
            <a:r>
              <a:rPr lang="en-US" sz="6800" dirty="0" smtClean="0">
                <a:latin typeface="Times New Roman" pitchFamily="18" charset="0"/>
                <a:cs typeface="Times New Roman" pitchFamily="18" charset="0"/>
              </a:rPr>
              <a:t>Curricula and examinations.</a:t>
            </a:r>
          </a:p>
          <a:p>
            <a:pPr lvl="0" algn="just"/>
            <a:r>
              <a:rPr lang="en-US" sz="6800" dirty="0" smtClean="0">
                <a:latin typeface="Times New Roman" pitchFamily="18" charset="0"/>
                <a:cs typeface="Times New Roman" pitchFamily="18" charset="0"/>
              </a:rPr>
              <a:t>Scholarships and financial assistance.</a:t>
            </a:r>
          </a:p>
          <a:p>
            <a:pPr lvl="0" algn="just"/>
            <a:r>
              <a:rPr lang="en-US" sz="6800" dirty="0" smtClean="0">
                <a:latin typeface="Times New Roman" pitchFamily="18" charset="0"/>
                <a:cs typeface="Times New Roman" pitchFamily="18" charset="0"/>
              </a:rPr>
              <a:t>Continuing education and literacy programs.</a:t>
            </a:r>
          </a:p>
          <a:p>
            <a:pPr lvl="0" algn="just"/>
            <a:r>
              <a:rPr lang="en-US" sz="6800" dirty="0" smtClean="0">
                <a:latin typeface="Times New Roman" pitchFamily="18" charset="0"/>
                <a:cs typeface="Times New Roman" pitchFamily="18" charset="0"/>
              </a:rPr>
              <a:t>Sports and physical education.</a:t>
            </a:r>
          </a:p>
          <a:p>
            <a:pPr lvl="0" algn="just"/>
            <a:r>
              <a:rPr lang="en-US" sz="6800" dirty="0" smtClean="0">
                <a:latin typeface="Times New Roman" pitchFamily="18" charset="0"/>
                <a:cs typeface="Times New Roman" pitchFamily="18" charset="0"/>
              </a:rPr>
              <a:t>Access to educational information concerning health and family planning.</a:t>
            </a:r>
          </a:p>
          <a:p>
            <a:pPr algn="just">
              <a:buNone/>
            </a:pPr>
            <a:r>
              <a:rPr lang="en-US" sz="6800" dirty="0" smtClean="0">
                <a:latin typeface="Times New Roman" pitchFamily="18" charset="0"/>
                <a:cs typeface="Times New Roman" pitchFamily="18" charset="0"/>
              </a:rPr>
              <a:t>The article also emphasizes reducing female student drop-out rates and addressing educational inequalities.</a:t>
            </a:r>
          </a:p>
          <a:p>
            <a:pPr algn="just">
              <a:buNone/>
            </a:pPr>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15 — Equality Before the Law</a:t>
            </a:r>
          </a:p>
        </p:txBody>
      </p:sp>
      <p:sp>
        <p:nvSpPr>
          <p:cNvPr id="3" name="Content Placeholder 2"/>
          <p:cNvSpPr>
            <a:spLocks noGrp="1"/>
          </p:cNvSpPr>
          <p:nvPr>
            <p:ph idx="1"/>
          </p:nvPr>
        </p:nvSpPr>
        <p:spPr>
          <a:xfrm>
            <a:off x="381000" y="914400"/>
            <a:ext cx="8229600" cy="3771900"/>
          </a:xfrm>
        </p:spPr>
        <p:txBody>
          <a:bodyPr>
            <a:normAutofit fontScale="77500" lnSpcReduction="20000"/>
          </a:bodyPr>
          <a:lstStyle/>
          <a:p>
            <a:pPr>
              <a:buNone/>
            </a:pPr>
            <a:r>
              <a:rPr lang="en-US" dirty="0" smtClean="0">
                <a:latin typeface="Times New Roman" pitchFamily="18" charset="0"/>
                <a:cs typeface="Times New Roman" pitchFamily="18" charset="0"/>
              </a:rPr>
              <a:t>Women must have equality with men before the law.</a:t>
            </a:r>
          </a:p>
          <a:p>
            <a:pPr>
              <a:buNone/>
            </a:pPr>
            <a:r>
              <a:rPr lang="en-US" dirty="0" smtClean="0">
                <a:latin typeface="Times New Roman" pitchFamily="18" charset="0"/>
                <a:cs typeface="Times New Roman" pitchFamily="18" charset="0"/>
              </a:rPr>
              <a:t>States must ensure women have:</a:t>
            </a:r>
          </a:p>
          <a:p>
            <a:r>
              <a:rPr lang="en-US" dirty="0" smtClean="0">
                <a:latin typeface="Times New Roman" pitchFamily="18" charset="0"/>
                <a:cs typeface="Times New Roman" pitchFamily="18" charset="0"/>
              </a:rPr>
              <a:t>Equal legal capacity.</a:t>
            </a:r>
          </a:p>
          <a:p>
            <a:r>
              <a:rPr lang="en-US" dirty="0" smtClean="0">
                <a:latin typeface="Times New Roman" pitchFamily="18" charset="0"/>
                <a:cs typeface="Times New Roman" pitchFamily="18" charset="0"/>
              </a:rPr>
              <a:t>Equal rights to conclude contracts and administer property.</a:t>
            </a:r>
          </a:p>
          <a:p>
            <a:r>
              <a:rPr lang="en-US" dirty="0" smtClean="0">
                <a:latin typeface="Times New Roman" pitchFamily="18" charset="0"/>
                <a:cs typeface="Times New Roman" pitchFamily="18" charset="0"/>
              </a:rPr>
              <a:t>Equal treatment in courts and tribunals.</a:t>
            </a:r>
          </a:p>
          <a:p>
            <a:r>
              <a:rPr lang="en-US" dirty="0" smtClean="0">
                <a:latin typeface="Times New Roman" pitchFamily="18" charset="0"/>
                <a:cs typeface="Times New Roman" pitchFamily="18" charset="0"/>
              </a:rPr>
              <a:t>Freedom of movement.</a:t>
            </a:r>
          </a:p>
          <a:p>
            <a:r>
              <a:rPr lang="en-US" dirty="0" smtClean="0">
                <a:latin typeface="Times New Roman" pitchFamily="18" charset="0"/>
                <a:cs typeface="Times New Roman" pitchFamily="18" charset="0"/>
              </a:rPr>
              <a:t>Equal rights concerning residence and domicile.</a:t>
            </a:r>
          </a:p>
          <a:p>
            <a:pPr>
              <a:buNone/>
            </a:pPr>
            <a:r>
              <a:rPr lang="en-US" dirty="0" smtClean="0">
                <a:latin typeface="Times New Roman" pitchFamily="18" charset="0"/>
                <a:cs typeface="Times New Roman" pitchFamily="18" charset="0"/>
              </a:rPr>
              <a:t>Women must also have the same legal capacity as men, and agreements restricting that capacity are to be considered invalid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3600" b="1" dirty="0" smtClean="0">
                <a:latin typeface="Times New Roman" pitchFamily="18" charset="0"/>
                <a:cs typeface="Times New Roman" pitchFamily="18" charset="0"/>
              </a:rPr>
              <a:t>Article 16 — Marriage and Family Relations</a:t>
            </a:r>
          </a:p>
        </p:txBody>
      </p:sp>
      <p:sp>
        <p:nvSpPr>
          <p:cNvPr id="3" name="Content Placeholder 2"/>
          <p:cNvSpPr>
            <a:spLocks noGrp="1"/>
          </p:cNvSpPr>
          <p:nvPr>
            <p:ph idx="1"/>
          </p:nvPr>
        </p:nvSpPr>
        <p:spPr>
          <a:xfrm>
            <a:off x="152400" y="819150"/>
            <a:ext cx="8839200" cy="4171950"/>
          </a:xfrm>
        </p:spPr>
        <p:txBody>
          <a:bodyPr>
            <a:noAutofit/>
          </a:bodyPr>
          <a:lstStyle/>
          <a:p>
            <a:pPr>
              <a:buNone/>
            </a:pPr>
            <a:r>
              <a:rPr lang="en-US" sz="2400" dirty="0" smtClean="0">
                <a:latin typeface="Times New Roman" pitchFamily="18" charset="0"/>
                <a:cs typeface="Times New Roman" pitchFamily="18" charset="0"/>
              </a:rPr>
              <a:t>States must eliminate discrimination against women in </a:t>
            </a:r>
            <a:r>
              <a:rPr lang="en-US" sz="2400" b="1" dirty="0" smtClean="0">
                <a:latin typeface="Times New Roman" pitchFamily="18" charset="0"/>
                <a:cs typeface="Times New Roman" pitchFamily="18" charset="0"/>
              </a:rPr>
              <a:t>marriage and family relations</a:t>
            </a:r>
            <a:r>
              <a:rPr lang="en-US" sz="2400" dirty="0" smtClean="0">
                <a:latin typeface="Times New Roman" pitchFamily="18" charset="0"/>
                <a:cs typeface="Times New Roman" pitchFamily="18" charset="0"/>
              </a:rPr>
              <a:t>.</a:t>
            </a:r>
          </a:p>
          <a:p>
            <a:pPr>
              <a:buNone/>
            </a:pPr>
            <a:r>
              <a:rPr lang="en-US" sz="2400" dirty="0" smtClean="0">
                <a:latin typeface="Times New Roman" pitchFamily="18" charset="0"/>
                <a:cs typeface="Times New Roman" pitchFamily="18" charset="0"/>
              </a:rPr>
              <a:t>Women and men must have equal rights regarding:</a:t>
            </a:r>
          </a:p>
          <a:p>
            <a:pPr lvl="0"/>
            <a:r>
              <a:rPr lang="en-US" sz="2400" dirty="0" smtClean="0">
                <a:latin typeface="Times New Roman" pitchFamily="18" charset="0"/>
                <a:cs typeface="Times New Roman" pitchFamily="18" charset="0"/>
              </a:rPr>
              <a:t>Entering into marriage.</a:t>
            </a:r>
          </a:p>
          <a:p>
            <a:pPr lvl="0"/>
            <a:r>
              <a:rPr lang="en-US" sz="2400" dirty="0" smtClean="0">
                <a:latin typeface="Times New Roman" pitchFamily="18" charset="0"/>
                <a:cs typeface="Times New Roman" pitchFamily="18" charset="0"/>
              </a:rPr>
              <a:t>Freely choosing a spouse.</a:t>
            </a:r>
          </a:p>
          <a:p>
            <a:pPr lvl="0"/>
            <a:r>
              <a:rPr lang="en-US" sz="2400" dirty="0" smtClean="0">
                <a:latin typeface="Times New Roman" pitchFamily="18" charset="0"/>
                <a:cs typeface="Times New Roman" pitchFamily="18" charset="0"/>
              </a:rPr>
              <a:t>Entering marriage only with free and full consent.</a:t>
            </a:r>
          </a:p>
          <a:p>
            <a:pPr lvl="0"/>
            <a:r>
              <a:rPr lang="en-US" sz="2400" dirty="0" smtClean="0">
                <a:latin typeface="Times New Roman" pitchFamily="18" charset="0"/>
                <a:cs typeface="Times New Roman" pitchFamily="18" charset="0"/>
              </a:rPr>
              <a:t>Rights and responsibilities during marriage and its dissolution.</a:t>
            </a:r>
          </a:p>
          <a:p>
            <a:pPr lvl="0"/>
            <a:r>
              <a:rPr lang="en-US" sz="2400" dirty="0" smtClean="0">
                <a:latin typeface="Times New Roman" pitchFamily="18" charset="0"/>
                <a:cs typeface="Times New Roman" pitchFamily="18" charset="0"/>
              </a:rPr>
              <a:t>Parenthood and decisions concerning children.</a:t>
            </a:r>
          </a:p>
          <a:p>
            <a:pPr lvl="0">
              <a:buNone/>
            </a:pPr>
            <a:endParaRPr lang="en-US" sz="19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429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3200" b="1" dirty="0" smtClean="0">
                <a:latin typeface="Times New Roman" pitchFamily="18" charset="0"/>
                <a:cs typeface="Times New Roman" pitchFamily="18" charset="0"/>
              </a:rPr>
              <a:t>Article 16 — Marriage and Family Relations</a:t>
            </a:r>
          </a:p>
        </p:txBody>
      </p:sp>
      <p:sp>
        <p:nvSpPr>
          <p:cNvPr id="3" name="Content Placeholder 2"/>
          <p:cNvSpPr>
            <a:spLocks noGrp="1"/>
          </p:cNvSpPr>
          <p:nvPr>
            <p:ph idx="1"/>
          </p:nvPr>
        </p:nvSpPr>
        <p:spPr>
          <a:xfrm>
            <a:off x="152400" y="819150"/>
            <a:ext cx="8839200" cy="4171950"/>
          </a:xfrm>
        </p:spPr>
        <p:txBody>
          <a:bodyPr>
            <a:noAutofit/>
          </a:bodyPr>
          <a:lstStyle/>
          <a:p>
            <a:pPr lvl="0"/>
            <a:r>
              <a:rPr lang="en-US" sz="2400" dirty="0" smtClean="0">
                <a:latin typeface="Times New Roman" pitchFamily="18" charset="0"/>
                <a:cs typeface="Times New Roman" pitchFamily="18" charset="0"/>
              </a:rPr>
              <a:t>Guardianship, custody, and adoption, subject to national law and the best interests of children.</a:t>
            </a:r>
          </a:p>
          <a:p>
            <a:pPr lvl="0"/>
            <a:r>
              <a:rPr lang="en-US" sz="2400" dirty="0" smtClean="0">
                <a:latin typeface="Times New Roman" pitchFamily="18" charset="0"/>
                <a:cs typeface="Times New Roman" pitchFamily="18" charset="0"/>
              </a:rPr>
              <a:t>Personal rights, including choosing a family name, profession, and occupation.</a:t>
            </a:r>
          </a:p>
          <a:p>
            <a:pPr lvl="0"/>
            <a:r>
              <a:rPr lang="en-US" sz="2400" dirty="0" smtClean="0">
                <a:latin typeface="Times New Roman" pitchFamily="18" charset="0"/>
                <a:cs typeface="Times New Roman" pitchFamily="18" charset="0"/>
              </a:rPr>
              <a:t>Ownership, management, administration, enjoyment, and disposition of property.</a:t>
            </a:r>
          </a:p>
          <a:p>
            <a:pPr>
              <a:buNone/>
            </a:pPr>
            <a:r>
              <a:rPr lang="en-US" sz="2400" b="1" dirty="0" smtClean="0">
                <a:latin typeface="Times New Roman" pitchFamily="18" charset="0"/>
                <a:cs typeface="Times New Roman" pitchFamily="18" charset="0"/>
              </a:rPr>
              <a:t>Child marriage is specifically addressed:</a:t>
            </a:r>
            <a:r>
              <a:rPr lang="en-US" sz="2400" dirty="0" smtClean="0">
                <a:latin typeface="Times New Roman" pitchFamily="18" charset="0"/>
                <a:cs typeface="Times New Roman" pitchFamily="18" charset="0"/>
              </a:rPr>
              <a:t> the betrothal and marriage of a child should have no legal effect, and States should establish a minimum age for marriage and require registration of marriages.</a:t>
            </a:r>
            <a:endParaRPr lang="en-US" sz="24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63229"/>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3600" b="1" dirty="0" smtClean="0">
                <a:latin typeface="Times New Roman" pitchFamily="18" charset="0"/>
                <a:cs typeface="Times New Roman" pitchFamily="18" charset="0"/>
              </a:rPr>
              <a:t>Article 17 – Establishment of the CEDAW Committee</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85000" lnSpcReduction="20000"/>
          </a:bodyPr>
          <a:lstStyle/>
          <a:p>
            <a:pPr algn="just"/>
            <a:r>
              <a:rPr lang="en-US" dirty="0" smtClean="0">
                <a:latin typeface="Times New Roman" pitchFamily="18" charset="0"/>
                <a:cs typeface="Times New Roman" pitchFamily="18" charset="0"/>
              </a:rPr>
              <a:t>Establishes the </a:t>
            </a:r>
            <a:r>
              <a:rPr lang="en-US" b="1" dirty="0" smtClean="0">
                <a:latin typeface="Times New Roman" pitchFamily="18" charset="0"/>
                <a:cs typeface="Times New Roman" pitchFamily="18" charset="0"/>
              </a:rPr>
              <a:t>Committee on the Elimination of Discrimination against Women</a:t>
            </a:r>
            <a:r>
              <a:rPr lang="en-US" dirty="0" smtClean="0">
                <a:latin typeface="Times New Roman" pitchFamily="18" charset="0"/>
                <a:cs typeface="Times New Roman" pitchFamily="18" charset="0"/>
              </a:rPr>
              <a:t>.</a:t>
            </a:r>
          </a:p>
          <a:p>
            <a:pPr algn="just"/>
            <a:r>
              <a:rPr lang="en-US" dirty="0" smtClean="0">
                <a:latin typeface="Times New Roman" pitchFamily="18" charset="0"/>
                <a:cs typeface="Times New Roman" pitchFamily="18" charset="0"/>
              </a:rPr>
              <a:t>The Committee consists of independent experts with expertise in women's rights.</a:t>
            </a:r>
          </a:p>
          <a:p>
            <a:pPr algn="just"/>
            <a:r>
              <a:rPr lang="en-US" dirty="0" smtClean="0">
                <a:latin typeface="Times New Roman" pitchFamily="18" charset="0"/>
                <a:cs typeface="Times New Roman" pitchFamily="18" charset="0"/>
              </a:rPr>
              <a:t>It initially had </a:t>
            </a:r>
            <a:r>
              <a:rPr lang="en-US" b="1" dirty="0" smtClean="0">
                <a:latin typeface="Times New Roman" pitchFamily="18" charset="0"/>
                <a:cs typeface="Times New Roman" pitchFamily="18" charset="0"/>
              </a:rPr>
              <a:t>18 members</a:t>
            </a:r>
            <a:r>
              <a:rPr lang="en-US" dirty="0" smtClean="0">
                <a:latin typeface="Times New Roman" pitchFamily="18" charset="0"/>
                <a:cs typeface="Times New Roman" pitchFamily="18" charset="0"/>
              </a:rPr>
              <a:t>, increasing to </a:t>
            </a:r>
            <a:r>
              <a:rPr lang="en-US" b="1" dirty="0" smtClean="0">
                <a:latin typeface="Times New Roman" pitchFamily="18" charset="0"/>
                <a:cs typeface="Times New Roman" pitchFamily="18" charset="0"/>
              </a:rPr>
              <a:t>23 members</a:t>
            </a:r>
            <a:r>
              <a:rPr lang="en-US" dirty="0" smtClean="0">
                <a:latin typeface="Times New Roman" pitchFamily="18" charset="0"/>
                <a:cs typeface="Times New Roman" pitchFamily="18" charset="0"/>
              </a:rPr>
              <a:t> after the 35th State became a party.</a:t>
            </a:r>
          </a:p>
          <a:p>
            <a:pPr algn="just"/>
            <a:r>
              <a:rPr lang="en-US" dirty="0" smtClean="0">
                <a:latin typeface="Times New Roman" pitchFamily="18" charset="0"/>
                <a:cs typeface="Times New Roman" pitchFamily="18" charset="0"/>
              </a:rPr>
              <a:t>Members are elected by States Parties but serve in their </a:t>
            </a:r>
            <a:r>
              <a:rPr lang="en-US" b="1" dirty="0" smtClean="0">
                <a:latin typeface="Times New Roman" pitchFamily="18" charset="0"/>
                <a:cs typeface="Times New Roman" pitchFamily="18" charset="0"/>
              </a:rPr>
              <a:t>personal capacity</a:t>
            </a:r>
            <a:r>
              <a:rPr lang="en-US" dirty="0" smtClean="0">
                <a:latin typeface="Times New Roman" pitchFamily="18" charset="0"/>
                <a:cs typeface="Times New Roman" pitchFamily="18" charset="0"/>
              </a:rPr>
              <a:t>, not as government representatives.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18 – Reports by States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fontScale="92500" lnSpcReduction="20000"/>
          </a:bodyPr>
          <a:lstStyle/>
          <a:p>
            <a:pPr algn="just"/>
            <a:r>
              <a:rPr lang="en-US" dirty="0" smtClean="0">
                <a:latin typeface="Times New Roman" pitchFamily="18" charset="0"/>
                <a:cs typeface="Times New Roman" pitchFamily="18" charset="0"/>
              </a:rPr>
              <a:t>States Parties must submit reports to the Committee explaining the legal, administrative and other measures they have taken to implement CEDAW.</a:t>
            </a:r>
          </a:p>
          <a:p>
            <a:pPr algn="just"/>
            <a:r>
              <a:rPr lang="en-US" dirty="0" smtClean="0">
                <a:latin typeface="Times New Roman" pitchFamily="18" charset="0"/>
                <a:cs typeface="Times New Roman" pitchFamily="18" charset="0"/>
              </a:rPr>
              <a:t>An initial report is required within one year of the Convention becoming applicable to that State, followed by periodic reports, generally every four years.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19 – Rules of Procedures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dirty="0" smtClean="0">
                <a:latin typeface="Times New Roman" pitchFamily="18" charset="0"/>
                <a:cs typeface="Times New Roman" pitchFamily="18" charset="0"/>
              </a:rPr>
              <a:t>The Committee adopts its own rules of procedure.</a:t>
            </a:r>
          </a:p>
          <a:p>
            <a:pPr algn="just"/>
            <a:r>
              <a:rPr lang="en-US" dirty="0" smtClean="0">
                <a:latin typeface="Times New Roman" pitchFamily="18" charset="0"/>
                <a:cs typeface="Times New Roman" pitchFamily="18" charset="0"/>
              </a:rPr>
              <a:t>It elects its own officers and organizes its working methods.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4000" b="1" dirty="0" smtClean="0">
                <a:latin typeface="Times New Roman" pitchFamily="18" charset="0"/>
                <a:cs typeface="Times New Roman" pitchFamily="18" charset="0"/>
              </a:rPr>
              <a:t>Article 20 – Meetings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algn="just"/>
            <a:r>
              <a:rPr lang="en-US" dirty="0" smtClean="0">
                <a:latin typeface="Times New Roman" pitchFamily="18" charset="0"/>
                <a:cs typeface="Times New Roman" pitchFamily="18" charset="0"/>
              </a:rPr>
              <a:t>The Committee normally meets for the period necessary to carry out its functions.</a:t>
            </a:r>
          </a:p>
          <a:p>
            <a:pPr algn="just"/>
            <a:r>
              <a:rPr lang="en-US" dirty="0" smtClean="0">
                <a:latin typeface="Times New Roman" pitchFamily="18" charset="0"/>
                <a:cs typeface="Times New Roman" pitchFamily="18" charset="0"/>
              </a:rPr>
              <a:t>Its meetings are organized with support from the United Nations.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70371"/>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fontScale="90000"/>
          </a:bodyPr>
          <a:lstStyle/>
          <a:p>
            <a:r>
              <a:rPr lang="en-US" b="1" dirty="0" smtClean="0">
                <a:latin typeface="Times New Roman" pitchFamily="18" charset="0"/>
                <a:cs typeface="Times New Roman" pitchFamily="18" charset="0"/>
              </a:rPr>
              <a:t>Article 21 – Committee's Reports and Recommendations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457200" y="1123950"/>
            <a:ext cx="8229600" cy="3394472"/>
          </a:xfrm>
        </p:spPr>
        <p:txBody>
          <a:bodyPr>
            <a:normAutofit/>
          </a:bodyPr>
          <a:lstStyle/>
          <a:p>
            <a:pPr algn="just"/>
            <a:r>
              <a:rPr lang="en-US" dirty="0" smtClean="0">
                <a:latin typeface="Times New Roman" pitchFamily="18" charset="0"/>
                <a:cs typeface="Times New Roman" pitchFamily="18" charset="0"/>
              </a:rPr>
              <a:t>The Committee reports annually to the UN General Assembly through the Economic and Social Council.</a:t>
            </a:r>
          </a:p>
          <a:p>
            <a:pPr algn="just"/>
            <a:r>
              <a:rPr lang="en-US" dirty="0" smtClean="0">
                <a:latin typeface="Times New Roman" pitchFamily="18" charset="0"/>
                <a:cs typeface="Times New Roman" pitchFamily="18" charset="0"/>
              </a:rPr>
              <a:t>It can make suggestions and general recommendations based on information received from States Parties.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572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b="1" dirty="0" smtClean="0">
                <a:latin typeface="Times New Roman" pitchFamily="18" charset="0"/>
                <a:cs typeface="Times New Roman" pitchFamily="18" charset="0"/>
              </a:rPr>
              <a:t>Article 22 – Specialized Agencies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lnSpcReduction="10000"/>
          </a:bodyPr>
          <a:lstStyle/>
          <a:p>
            <a:pPr algn="just"/>
            <a:r>
              <a:rPr lang="en-US" dirty="0" smtClean="0">
                <a:latin typeface="Times New Roman" pitchFamily="18" charset="0"/>
                <a:cs typeface="Times New Roman" pitchFamily="18" charset="0"/>
              </a:rPr>
              <a:t>UN specialized agencies may be invited to provide information about how CEDAW is being implemented in areas within their fields of work.</a:t>
            </a:r>
          </a:p>
          <a:p>
            <a:pPr algn="just"/>
            <a:r>
              <a:rPr lang="en-US" dirty="0" smtClean="0">
                <a:latin typeface="Times New Roman" pitchFamily="18" charset="0"/>
                <a:cs typeface="Times New Roman" pitchFamily="18" charset="0"/>
              </a:rPr>
              <a:t>This helps the Committee assess women's rights issues using information from relevant international organizations.</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52900" y="1900238"/>
            <a:ext cx="857250" cy="28575"/>
          </a:xfrm>
          <a:prstGeom prst="rect">
            <a:avLst/>
          </a:prstGeom>
          <a:solidFill>
            <a:srgbClr val="D977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806178" y="438150"/>
            <a:ext cx="5550693" cy="600164"/>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lang="en-US" sz="3900" b="1" dirty="0" smtClean="0">
                <a:solidFill>
                  <a:srgbClr val="0F172A"/>
                </a:solidFill>
                <a:latin typeface="Times New Roman" pitchFamily="18" charset="0"/>
                <a:cs typeface="Times New Roman" pitchFamily="18" charset="0"/>
              </a:rPr>
              <a:t>Procedural Framework</a:t>
            </a:r>
            <a:endParaRPr sz="3900" b="1" i="0" u="none" dirty="0">
              <a:solidFill>
                <a:srgbClr val="0F172A"/>
              </a:solidFill>
              <a:latin typeface="Times New Roman" pitchFamily="18" charset="0"/>
              <a:cs typeface="Times New Roman" pitchFamily="18" charset="0"/>
            </a:endParaRPr>
          </a:p>
        </p:txBody>
      </p:sp>
      <p:sp>
        <p:nvSpPr>
          <p:cNvPr id="7" name="TextBox 6"/>
          <p:cNvSpPr txBox="1"/>
          <p:nvPr/>
        </p:nvSpPr>
        <p:spPr>
          <a:xfrm>
            <a:off x="304800" y="2952750"/>
            <a:ext cx="8382000" cy="641201"/>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lnSpc>
                <a:spcPts val="2475"/>
              </a:lnSpc>
            </a:pPr>
            <a:r>
              <a:rPr lang="en-US" sz="2000" b="1" dirty="0" smtClean="0">
                <a:solidFill>
                  <a:srgbClr val="475569"/>
                </a:solidFill>
                <a:latin typeface="Times New Roman" pitchFamily="18" charset="0"/>
                <a:cs typeface="Times New Roman" pitchFamily="18" charset="0"/>
              </a:rPr>
              <a:t>An analysis of Part VI of the Convention on the Elimination of All Forms of Discrimination Against Women</a:t>
            </a:r>
            <a:endParaRPr lang="en-US" sz="2000" b="1" dirty="0">
              <a:solidFill>
                <a:srgbClr val="475569"/>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28625" y="1581151"/>
            <a:ext cx="4000500" cy="2083594"/>
          </a:xfrm>
          <a:prstGeom prst="rect">
            <a:avLst/>
          </a:prstGeom>
        </p:spPr>
      </p:pic>
      <p:pic>
        <p:nvPicPr>
          <p:cNvPr id="4" name="Picture 3" descr="image.png"/>
          <p:cNvPicPr>
            <a:picLocks noChangeAspect="1"/>
          </p:cNvPicPr>
          <p:nvPr/>
        </p:nvPicPr>
        <p:blipFill>
          <a:blip r:embed="rId3"/>
          <a:stretch>
            <a:fillRect/>
          </a:stretch>
        </p:blipFill>
        <p:spPr>
          <a:xfrm>
            <a:off x="4714875" y="1581151"/>
            <a:ext cx="4000500" cy="2083594"/>
          </a:xfrm>
          <a:prstGeom prst="rect">
            <a:avLst/>
          </a:prstGeom>
        </p:spPr>
      </p:pic>
      <p:sp>
        <p:nvSpPr>
          <p:cNvPr id="5" name="TextBox 4"/>
          <p:cNvSpPr txBox="1"/>
          <p:nvPr/>
        </p:nvSpPr>
        <p:spPr>
          <a:xfrm>
            <a:off x="533400" y="1657350"/>
            <a:ext cx="3645455" cy="276999"/>
          </a:xfrm>
          <a:prstGeom prst="rect">
            <a:avLst/>
          </a:prstGeom>
          <a:noFill/>
        </p:spPr>
        <p:txBody>
          <a:bodyPr wrap="square" lIns="0" tIns="0" rIns="0" bIns="0" anchor="t">
            <a:spAutoFit/>
          </a:bodyPr>
          <a:lstStyle/>
          <a:p>
            <a:r>
              <a:rPr lang="en-US" b="1" dirty="0" smtClean="0"/>
              <a:t>Administrative Engine </a:t>
            </a:r>
            <a:endParaRPr lang="en-US" dirty="0" smtClean="0"/>
          </a:p>
        </p:txBody>
      </p:sp>
      <p:sp>
        <p:nvSpPr>
          <p:cNvPr id="6" name="TextBox 5"/>
          <p:cNvSpPr txBox="1"/>
          <p:nvPr/>
        </p:nvSpPr>
        <p:spPr>
          <a:xfrm>
            <a:off x="533400" y="2114550"/>
            <a:ext cx="3471863" cy="1461939"/>
          </a:xfrm>
          <a:prstGeom prst="rect">
            <a:avLst/>
          </a:prstGeom>
          <a:noFill/>
        </p:spPr>
        <p:txBody>
          <a:bodyPr wrap="square" lIns="0" tIns="0" rIns="0" bIns="0" anchor="t">
            <a:spAutoFit/>
          </a:bodyPr>
          <a:lstStyle/>
          <a:p>
            <a:pPr>
              <a:lnSpc>
                <a:spcPts val="1912"/>
              </a:lnSpc>
            </a:pPr>
            <a:r>
              <a:rPr lang="en-US" sz="1600" dirty="0" smtClean="0">
                <a:latin typeface="Times New Roman" pitchFamily="18" charset="0"/>
                <a:cs typeface="Times New Roman" pitchFamily="18" charset="0"/>
              </a:rPr>
              <a:t>Part VI (Articles 23 to 30) serves as the procedural bedrock of CEDAW. It governs how the treaty interacts with existing laws, how States formally commit, and how operational revisions occur over time</a:t>
            </a:r>
            <a:endParaRPr sz="1600" b="0" i="0" u="none">
              <a:latin typeface="Times New Roman" pitchFamily="18" charset="0"/>
              <a:cs typeface="Times New Roman" pitchFamily="18" charset="0"/>
            </a:endParaRPr>
          </a:p>
        </p:txBody>
      </p:sp>
      <p:sp>
        <p:nvSpPr>
          <p:cNvPr id="10" name="TextBox 9"/>
          <p:cNvSpPr txBox="1"/>
          <p:nvPr/>
        </p:nvSpPr>
        <p:spPr>
          <a:xfrm>
            <a:off x="0" y="0"/>
            <a:ext cx="9144000" cy="615553"/>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lang="en-US" sz="4000" b="1" dirty="0" smtClean="0">
                <a:solidFill>
                  <a:srgbClr val="0F172A"/>
                </a:solidFill>
                <a:latin typeface="Times New Roman" pitchFamily="18" charset="0"/>
                <a:cs typeface="Times New Roman" pitchFamily="18" charset="0"/>
              </a:rPr>
              <a:t>Purpose &amp; Scope of Part VI</a:t>
            </a:r>
            <a:endParaRPr lang="en-US" sz="4000" b="1" dirty="0">
              <a:solidFill>
                <a:srgbClr val="0F172A"/>
              </a:solidFill>
              <a:latin typeface="Times New Roman" pitchFamily="18" charset="0"/>
              <a:cs typeface="Times New Roman" pitchFamily="18" charset="0"/>
            </a:endParaRPr>
          </a:p>
        </p:txBody>
      </p:sp>
      <p:sp>
        <p:nvSpPr>
          <p:cNvPr id="11" name="TextBox 10"/>
          <p:cNvSpPr txBox="1"/>
          <p:nvPr/>
        </p:nvSpPr>
        <p:spPr>
          <a:xfrm>
            <a:off x="4876800" y="1657350"/>
            <a:ext cx="3645455" cy="276999"/>
          </a:xfrm>
          <a:prstGeom prst="rect">
            <a:avLst/>
          </a:prstGeom>
          <a:noFill/>
        </p:spPr>
        <p:txBody>
          <a:bodyPr wrap="square" lIns="0" tIns="0" rIns="0" bIns="0" anchor="t">
            <a:spAutoFit/>
          </a:bodyPr>
          <a:lstStyle/>
          <a:p>
            <a:r>
              <a:rPr lang="en-US" b="1" dirty="0" smtClean="0">
                <a:latin typeface="Times New Roman" pitchFamily="18" charset="0"/>
                <a:cs typeface="Times New Roman" pitchFamily="18" charset="0"/>
              </a:rPr>
              <a:t>Legal Integrity &amp; Jurisdiction</a:t>
            </a:r>
          </a:p>
        </p:txBody>
      </p:sp>
      <p:sp>
        <p:nvSpPr>
          <p:cNvPr id="12" name="TextBox 11"/>
          <p:cNvSpPr txBox="1"/>
          <p:nvPr/>
        </p:nvSpPr>
        <p:spPr>
          <a:xfrm>
            <a:off x="4800600" y="2038350"/>
            <a:ext cx="3471863" cy="1461939"/>
          </a:xfrm>
          <a:prstGeom prst="rect">
            <a:avLst/>
          </a:prstGeom>
          <a:noFill/>
        </p:spPr>
        <p:txBody>
          <a:bodyPr wrap="square" lIns="0" tIns="0" rIns="0" bIns="0" anchor="t">
            <a:spAutoFit/>
          </a:bodyPr>
          <a:lstStyle/>
          <a:p>
            <a:pPr>
              <a:lnSpc>
                <a:spcPts val="1912"/>
              </a:lnSpc>
            </a:pPr>
            <a:r>
              <a:rPr lang="en-US" sz="1600" dirty="0" smtClean="0">
                <a:latin typeface="Times New Roman" pitchFamily="18" charset="0"/>
                <a:cs typeface="Times New Roman" pitchFamily="18" charset="0"/>
              </a:rPr>
              <a:t>This final section regulates reservations to protect the treaty's core object and purpose, establishes dispute settlement mechanisms via negotiation or ICJ arbitration, and defines official authentic texts.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0"/>
            <a:ext cx="4724400" cy="984885"/>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lang="en-US" sz="3200" b="1" dirty="0" smtClean="0">
                <a:latin typeface="Times New Roman" pitchFamily="18" charset="0"/>
                <a:cs typeface="Times New Roman" pitchFamily="18" charset="0"/>
              </a:rPr>
              <a:t>Articles 23 &amp; 24 Framework</a:t>
            </a:r>
            <a:endParaRPr lang="en-US" sz="3200" dirty="0" smtClean="0">
              <a:latin typeface="Times New Roman" pitchFamily="18" charset="0"/>
              <a:cs typeface="Times New Roman" pitchFamily="18" charset="0"/>
            </a:endParaRPr>
          </a:p>
        </p:txBody>
      </p:sp>
      <p:pic>
        <p:nvPicPr>
          <p:cNvPr id="4" name="Picture 3" descr="image.png"/>
          <p:cNvPicPr>
            <a:picLocks noChangeAspect="1"/>
          </p:cNvPicPr>
          <p:nvPr/>
        </p:nvPicPr>
        <p:blipFill>
          <a:blip r:embed="rId2"/>
          <a:stretch>
            <a:fillRect/>
          </a:stretch>
        </p:blipFill>
        <p:spPr>
          <a:xfrm>
            <a:off x="4714876" y="0"/>
            <a:ext cx="4429125" cy="5143500"/>
          </a:xfrm>
          <a:prstGeom prst="rect">
            <a:avLst/>
          </a:prstGeom>
        </p:spPr>
      </p:pic>
      <p:sp>
        <p:nvSpPr>
          <p:cNvPr id="5" name="TextBox 4"/>
          <p:cNvSpPr txBox="1"/>
          <p:nvPr/>
        </p:nvSpPr>
        <p:spPr>
          <a:xfrm>
            <a:off x="304800" y="1200150"/>
            <a:ext cx="4200525" cy="276999"/>
          </a:xfrm>
          <a:prstGeom prst="rect">
            <a:avLst/>
          </a:prstGeom>
          <a:noFill/>
        </p:spPr>
        <p:txBody>
          <a:bodyPr wrap="square" lIns="0" tIns="0" rIns="0" bIns="0" anchor="t">
            <a:spAutoFit/>
          </a:bodyPr>
          <a:lstStyle/>
          <a:p>
            <a:pPr algn="l"/>
            <a:r>
              <a:rPr b="1" i="0" u="none">
                <a:latin typeface="Times New Roman" pitchFamily="18" charset="0"/>
                <a:cs typeface="Times New Roman" pitchFamily="18" charset="0"/>
              </a:rPr>
              <a:t>Article 23: Non-Derogation Standard</a:t>
            </a:r>
          </a:p>
        </p:txBody>
      </p:sp>
      <p:sp>
        <p:nvSpPr>
          <p:cNvPr id="6" name="TextBox 5"/>
          <p:cNvSpPr txBox="1"/>
          <p:nvPr/>
        </p:nvSpPr>
        <p:spPr>
          <a:xfrm>
            <a:off x="304800" y="1581150"/>
            <a:ext cx="4000500" cy="1218282"/>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Ensures that nothing in CEDAW shall affect provisions that are more conducive to the achievement of equality between women and men contained in national legislation or other international treaties.</a:t>
            </a:r>
          </a:p>
        </p:txBody>
      </p:sp>
      <p:sp>
        <p:nvSpPr>
          <p:cNvPr id="7" name="TextBox 6"/>
          <p:cNvSpPr txBox="1"/>
          <p:nvPr/>
        </p:nvSpPr>
        <p:spPr>
          <a:xfrm>
            <a:off x="304800" y="3028950"/>
            <a:ext cx="4200525" cy="276999"/>
          </a:xfrm>
          <a:prstGeom prst="rect">
            <a:avLst/>
          </a:prstGeom>
          <a:noFill/>
        </p:spPr>
        <p:txBody>
          <a:bodyPr wrap="square" lIns="0" tIns="0" rIns="0" bIns="0" anchor="t">
            <a:spAutoFit/>
          </a:bodyPr>
          <a:lstStyle/>
          <a:p>
            <a:pPr algn="l"/>
            <a:r>
              <a:rPr b="1" i="0" u="none">
                <a:latin typeface="Times New Roman" pitchFamily="18" charset="0"/>
                <a:cs typeface="Times New Roman" pitchFamily="18" charset="0"/>
              </a:rPr>
              <a:t>Article 24: Duty to Implement</a:t>
            </a:r>
          </a:p>
        </p:txBody>
      </p:sp>
      <p:sp>
        <p:nvSpPr>
          <p:cNvPr id="8" name="TextBox 7"/>
          <p:cNvSpPr txBox="1"/>
          <p:nvPr/>
        </p:nvSpPr>
        <p:spPr>
          <a:xfrm>
            <a:off x="304800" y="3486150"/>
            <a:ext cx="4000500" cy="974626"/>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Requires States Parties to adopt all necessary measures at the national level aimed at achieving the full realization of rights recognized in the Convention.</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28625" y="1276350"/>
            <a:ext cx="2619412" cy="2668785"/>
          </a:xfrm>
          <a:prstGeom prst="rect">
            <a:avLst/>
          </a:prstGeom>
        </p:spPr>
      </p:pic>
      <p:pic>
        <p:nvPicPr>
          <p:cNvPr id="4" name="Picture 3" descr="image.png"/>
          <p:cNvPicPr>
            <a:picLocks noChangeAspect="1"/>
          </p:cNvPicPr>
          <p:nvPr/>
        </p:nvPicPr>
        <p:blipFill>
          <a:blip r:embed="rId3"/>
          <a:stretch>
            <a:fillRect/>
          </a:stretch>
        </p:blipFill>
        <p:spPr>
          <a:xfrm>
            <a:off x="3262350" y="1276350"/>
            <a:ext cx="2619412" cy="2668785"/>
          </a:xfrm>
          <a:prstGeom prst="rect">
            <a:avLst/>
          </a:prstGeom>
        </p:spPr>
      </p:pic>
      <p:pic>
        <p:nvPicPr>
          <p:cNvPr id="5" name="Picture 4" descr="image.png"/>
          <p:cNvPicPr>
            <a:picLocks noChangeAspect="1"/>
          </p:cNvPicPr>
          <p:nvPr/>
        </p:nvPicPr>
        <p:blipFill>
          <a:blip r:embed="rId4"/>
          <a:stretch>
            <a:fillRect/>
          </a:stretch>
        </p:blipFill>
        <p:spPr>
          <a:xfrm>
            <a:off x="6096000" y="1276350"/>
            <a:ext cx="2619412" cy="2668785"/>
          </a:xfrm>
          <a:prstGeom prst="rect">
            <a:avLst/>
          </a:prstGeom>
        </p:spPr>
      </p:pic>
      <p:sp>
        <p:nvSpPr>
          <p:cNvPr id="6" name="TextBox 5"/>
          <p:cNvSpPr txBox="1"/>
          <p:nvPr/>
        </p:nvSpPr>
        <p:spPr>
          <a:xfrm>
            <a:off x="914400" y="1504950"/>
            <a:ext cx="2286000"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Article 25: Adoption</a:t>
            </a:r>
            <a:endParaRPr sz="1650" b="1" i="0" u="none">
              <a:solidFill>
                <a:srgbClr val="1E3A8A"/>
              </a:solidFill>
              <a:latin typeface="Times New Roman" pitchFamily="18" charset="0"/>
              <a:cs typeface="Times New Roman" pitchFamily="18" charset="0"/>
            </a:endParaRPr>
          </a:p>
        </p:txBody>
      </p:sp>
      <p:sp>
        <p:nvSpPr>
          <p:cNvPr id="7" name="TextBox 6"/>
          <p:cNvSpPr txBox="1"/>
          <p:nvPr/>
        </p:nvSpPr>
        <p:spPr>
          <a:xfrm>
            <a:off x="609600" y="1962150"/>
            <a:ext cx="2176499" cy="1705595"/>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Opens the treaty for signature, ratification, and accession by all States. Instruments are formally deposited with the Secretary-General of the United Nations.</a:t>
            </a:r>
          </a:p>
        </p:txBody>
      </p:sp>
      <p:sp>
        <p:nvSpPr>
          <p:cNvPr id="8" name="TextBox 7"/>
          <p:cNvSpPr txBox="1"/>
          <p:nvPr/>
        </p:nvSpPr>
        <p:spPr>
          <a:xfrm>
            <a:off x="3733800" y="1504950"/>
            <a:ext cx="2209800"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Article 26: Revision</a:t>
            </a:r>
          </a:p>
        </p:txBody>
      </p:sp>
      <p:sp>
        <p:nvSpPr>
          <p:cNvPr id="9" name="TextBox 8"/>
          <p:cNvSpPr txBox="1"/>
          <p:nvPr/>
        </p:nvSpPr>
        <p:spPr>
          <a:xfrm>
            <a:off x="3429000" y="2038350"/>
            <a:ext cx="2176499" cy="1461939"/>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Allows any State Party to request a revision of the Convention at any time by submitting a written notification to the UN Secretary-General.</a:t>
            </a:r>
          </a:p>
        </p:txBody>
      </p:sp>
      <p:sp>
        <p:nvSpPr>
          <p:cNvPr id="10" name="TextBox 9"/>
          <p:cNvSpPr txBox="1"/>
          <p:nvPr/>
        </p:nvSpPr>
        <p:spPr>
          <a:xfrm>
            <a:off x="6629400" y="1428750"/>
            <a:ext cx="1981200" cy="553998"/>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Article 27: Entry into Force</a:t>
            </a:r>
          </a:p>
        </p:txBody>
      </p:sp>
      <p:sp>
        <p:nvSpPr>
          <p:cNvPr id="11" name="TextBox 10"/>
          <p:cNvSpPr txBox="1"/>
          <p:nvPr/>
        </p:nvSpPr>
        <p:spPr>
          <a:xfrm>
            <a:off x="6248400" y="2038350"/>
            <a:ext cx="2362200" cy="1461939"/>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Establishes that CEDAW enters into force on the 30th day after the deposit of the 20th instrument of ratification or accession (achieved Sept 3, 1981).</a:t>
            </a:r>
          </a:p>
        </p:txBody>
      </p:sp>
      <p:pic>
        <p:nvPicPr>
          <p:cNvPr id="12" name="Picture 11" descr="image.png"/>
          <p:cNvPicPr>
            <a:picLocks noChangeAspect="1"/>
          </p:cNvPicPr>
          <p:nvPr/>
        </p:nvPicPr>
        <p:blipFill>
          <a:blip r:embed="rId5"/>
          <a:stretch>
            <a:fillRect/>
          </a:stretch>
        </p:blipFill>
        <p:spPr>
          <a:xfrm>
            <a:off x="533400" y="1504950"/>
            <a:ext cx="307181" cy="271463"/>
          </a:xfrm>
          <a:prstGeom prst="rect">
            <a:avLst/>
          </a:prstGeom>
        </p:spPr>
      </p:pic>
      <p:pic>
        <p:nvPicPr>
          <p:cNvPr id="13" name="Picture 12" descr="image.png"/>
          <p:cNvPicPr>
            <a:picLocks noChangeAspect="1"/>
          </p:cNvPicPr>
          <p:nvPr/>
        </p:nvPicPr>
        <p:blipFill>
          <a:blip r:embed="rId6"/>
          <a:stretch>
            <a:fillRect/>
          </a:stretch>
        </p:blipFill>
        <p:spPr>
          <a:xfrm>
            <a:off x="3352800" y="1504950"/>
            <a:ext cx="271463" cy="271463"/>
          </a:xfrm>
          <a:prstGeom prst="rect">
            <a:avLst/>
          </a:prstGeom>
        </p:spPr>
      </p:pic>
      <p:pic>
        <p:nvPicPr>
          <p:cNvPr id="14" name="Picture 13" descr="image.png"/>
          <p:cNvPicPr>
            <a:picLocks noChangeAspect="1"/>
          </p:cNvPicPr>
          <p:nvPr/>
        </p:nvPicPr>
        <p:blipFill>
          <a:blip r:embed="rId7"/>
          <a:stretch>
            <a:fillRect/>
          </a:stretch>
        </p:blipFill>
        <p:spPr>
          <a:xfrm>
            <a:off x="6248400" y="1504950"/>
            <a:ext cx="235744" cy="271463"/>
          </a:xfrm>
          <a:prstGeom prst="rect">
            <a:avLst/>
          </a:prstGeom>
        </p:spPr>
      </p:pic>
      <p:sp>
        <p:nvSpPr>
          <p:cNvPr id="15" name="TextBox 14"/>
          <p:cNvSpPr txBox="1"/>
          <p:nvPr/>
        </p:nvSpPr>
        <p:spPr>
          <a:xfrm>
            <a:off x="0" y="0"/>
            <a:ext cx="9144000" cy="615553"/>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sz="4000" b="1" i="0" u="none">
                <a:solidFill>
                  <a:srgbClr val="0F172A"/>
                </a:solidFill>
                <a:latin typeface="Times New Roman" pitchFamily="18" charset="0"/>
                <a:cs typeface="Times New Roman" pitchFamily="18" charset="0"/>
              </a:rPr>
              <a:t>Articles 25, 26 &amp; 27 Overview</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33400" y="971550"/>
            <a:ext cx="4200525"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Rules &amp; Compatibility Test</a:t>
            </a:r>
          </a:p>
        </p:txBody>
      </p:sp>
      <p:sp>
        <p:nvSpPr>
          <p:cNvPr id="4" name="TextBox 3"/>
          <p:cNvSpPr txBox="1"/>
          <p:nvPr/>
        </p:nvSpPr>
        <p:spPr>
          <a:xfrm>
            <a:off x="533400" y="1352550"/>
            <a:ext cx="4953000" cy="730969"/>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Article 28 regulates how member states can lodge reservations upon signing, ratifying, or acceding to the treaty:</a:t>
            </a:r>
          </a:p>
        </p:txBody>
      </p:sp>
      <p:sp>
        <p:nvSpPr>
          <p:cNvPr id="5" name="TextBox 4"/>
          <p:cNvSpPr txBox="1"/>
          <p:nvPr/>
        </p:nvSpPr>
        <p:spPr>
          <a:xfrm>
            <a:off x="533400" y="2266950"/>
            <a:ext cx="4000500" cy="730969"/>
          </a:xfrm>
          <a:prstGeom prst="rect">
            <a:avLst/>
          </a:prstGeom>
          <a:noFill/>
        </p:spPr>
        <p:txBody>
          <a:bodyPr wrap="square" lIns="0" tIns="0" rIns="0" bIns="0" anchor="t">
            <a:spAutoFit/>
          </a:bodyPr>
          <a:lstStyle/>
          <a:p>
            <a:pPr algn="l">
              <a:lnSpc>
                <a:spcPts val="1912"/>
              </a:lnSpc>
            </a:pPr>
            <a:r>
              <a:rPr sz="1600" b="1" i="0" u="none">
                <a:solidFill>
                  <a:srgbClr val="334155"/>
                </a:solidFill>
                <a:latin typeface="Times New Roman" pitchFamily="18" charset="0"/>
                <a:cs typeface="Times New Roman" pitchFamily="18" charset="0"/>
              </a:rPr>
              <a:t>• Incompatibility Test:</a:t>
            </a:r>
            <a:r>
              <a:rPr sz="1600" b="0" i="0" u="none">
                <a:solidFill>
                  <a:srgbClr val="334155"/>
                </a:solidFill>
                <a:latin typeface="Times New Roman" pitchFamily="18" charset="0"/>
                <a:cs typeface="Times New Roman" pitchFamily="18" charset="0"/>
              </a:rPr>
              <a:t> A reservation incompatible with the object and purpose of CEDAW is strictly impermissible.</a:t>
            </a:r>
          </a:p>
        </p:txBody>
      </p:sp>
      <p:sp>
        <p:nvSpPr>
          <p:cNvPr id="6" name="TextBox 5"/>
          <p:cNvSpPr txBox="1"/>
          <p:nvPr/>
        </p:nvSpPr>
        <p:spPr>
          <a:xfrm>
            <a:off x="457200" y="3181350"/>
            <a:ext cx="5943600" cy="487313"/>
          </a:xfrm>
          <a:prstGeom prst="rect">
            <a:avLst/>
          </a:prstGeom>
          <a:noFill/>
        </p:spPr>
        <p:txBody>
          <a:bodyPr wrap="square" lIns="0" tIns="0" rIns="0" bIns="0" anchor="t">
            <a:spAutoFit/>
          </a:bodyPr>
          <a:lstStyle/>
          <a:p>
            <a:pPr algn="l">
              <a:lnSpc>
                <a:spcPts val="1912"/>
              </a:lnSpc>
            </a:pPr>
            <a:r>
              <a:rPr sz="1600" b="1" i="0" u="none">
                <a:solidFill>
                  <a:srgbClr val="334155"/>
                </a:solidFill>
                <a:latin typeface="Times New Roman" pitchFamily="18" charset="0"/>
                <a:cs typeface="Times New Roman" pitchFamily="18" charset="0"/>
              </a:rPr>
              <a:t>• Depositary Role:</a:t>
            </a:r>
            <a:r>
              <a:rPr sz="1600" b="0" i="0" u="none">
                <a:solidFill>
                  <a:srgbClr val="334155"/>
                </a:solidFill>
                <a:latin typeface="Times New Roman" pitchFamily="18" charset="0"/>
                <a:cs typeface="Times New Roman" pitchFamily="18" charset="0"/>
              </a:rPr>
              <a:t> The UN Secretary-General receives and circulates reservation texts to all States.</a:t>
            </a:r>
          </a:p>
        </p:txBody>
      </p:sp>
      <p:sp>
        <p:nvSpPr>
          <p:cNvPr id="7" name="TextBox 6"/>
          <p:cNvSpPr txBox="1"/>
          <p:nvPr/>
        </p:nvSpPr>
        <p:spPr>
          <a:xfrm>
            <a:off x="533400" y="4019550"/>
            <a:ext cx="4495800" cy="487313"/>
          </a:xfrm>
          <a:prstGeom prst="rect">
            <a:avLst/>
          </a:prstGeom>
          <a:noFill/>
        </p:spPr>
        <p:txBody>
          <a:bodyPr wrap="square" lIns="0" tIns="0" rIns="0" bIns="0" anchor="t">
            <a:spAutoFit/>
          </a:bodyPr>
          <a:lstStyle/>
          <a:p>
            <a:pPr algn="l">
              <a:lnSpc>
                <a:spcPts val="1912"/>
              </a:lnSpc>
            </a:pPr>
            <a:r>
              <a:rPr sz="1600" b="1" i="0" u="none">
                <a:solidFill>
                  <a:srgbClr val="334155"/>
                </a:solidFill>
                <a:latin typeface="Times New Roman" pitchFamily="18" charset="0"/>
                <a:cs typeface="Times New Roman" pitchFamily="18" charset="0"/>
              </a:rPr>
              <a:t>• Withdrawal:</a:t>
            </a:r>
            <a:r>
              <a:rPr sz="1600" b="0" i="0" u="none">
                <a:solidFill>
                  <a:srgbClr val="334155"/>
                </a:solidFill>
                <a:latin typeface="Times New Roman" pitchFamily="18" charset="0"/>
                <a:cs typeface="Times New Roman" pitchFamily="18" charset="0"/>
              </a:rPr>
              <a:t> Reservations may be withdrawn at any time by official notification.</a:t>
            </a:r>
          </a:p>
        </p:txBody>
      </p:sp>
      <p:pic>
        <p:nvPicPr>
          <p:cNvPr id="8" name="Picture 7" descr="image.png"/>
          <p:cNvPicPr>
            <a:picLocks noChangeAspect="1"/>
          </p:cNvPicPr>
          <p:nvPr/>
        </p:nvPicPr>
        <p:blipFill>
          <a:blip r:embed="rId2"/>
          <a:stretch>
            <a:fillRect/>
          </a:stretch>
        </p:blipFill>
        <p:spPr>
          <a:xfrm>
            <a:off x="5143500" y="1047750"/>
            <a:ext cx="4000500" cy="3943350"/>
          </a:xfrm>
          <a:prstGeom prst="rect">
            <a:avLst/>
          </a:prstGeom>
        </p:spPr>
      </p:pic>
      <p:sp>
        <p:nvSpPr>
          <p:cNvPr id="9" name="TextBox 8"/>
          <p:cNvSpPr txBox="1"/>
          <p:nvPr/>
        </p:nvSpPr>
        <p:spPr>
          <a:xfrm>
            <a:off x="0" y="1"/>
            <a:ext cx="9129713" cy="615553"/>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sz="4000" b="1" i="0" u="none">
                <a:solidFill>
                  <a:srgbClr val="0F172A"/>
                </a:solidFill>
                <a:latin typeface="Times New Roman" pitchFamily="18" charset="0"/>
                <a:cs typeface="Times New Roman" pitchFamily="18" charset="0"/>
              </a:rPr>
              <a:t>Article 28: Treaty Reservations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mage.png"/>
          <p:cNvPicPr>
            <a:picLocks noChangeAspect="1"/>
          </p:cNvPicPr>
          <p:nvPr/>
        </p:nvPicPr>
        <p:blipFill>
          <a:blip r:embed="rId2"/>
          <a:stretch>
            <a:fillRect/>
          </a:stretch>
        </p:blipFill>
        <p:spPr>
          <a:xfrm>
            <a:off x="428625" y="2046685"/>
            <a:ext cx="4000500" cy="1607344"/>
          </a:xfrm>
          <a:prstGeom prst="rect">
            <a:avLst/>
          </a:prstGeom>
        </p:spPr>
      </p:pic>
      <p:sp>
        <p:nvSpPr>
          <p:cNvPr id="4" name="TextBox 3"/>
          <p:cNvSpPr txBox="1"/>
          <p:nvPr/>
        </p:nvSpPr>
        <p:spPr>
          <a:xfrm>
            <a:off x="642939" y="2332434"/>
            <a:ext cx="3571875" cy="1064394"/>
          </a:xfrm>
          <a:prstGeom prst="rect">
            <a:avLst/>
          </a:prstGeom>
          <a:noFill/>
        </p:spPr>
        <p:txBody>
          <a:bodyPr wrap="square" lIns="0" tIns="0" rIns="0" bIns="0" anchor="t">
            <a:spAutoFit/>
          </a:bodyPr>
          <a:lstStyle/>
          <a:p>
            <a:pPr algn="ctr">
              <a:lnSpc>
                <a:spcPts val="8250"/>
              </a:lnSpc>
            </a:pPr>
            <a:r>
              <a:rPr sz="8250" b="1" i="0" u="none">
                <a:solidFill>
                  <a:srgbClr val="F59E0B"/>
                </a:solidFill>
                <a:latin typeface="Playfair Display"/>
              </a:rPr>
              <a:t>2</a:t>
            </a:r>
          </a:p>
        </p:txBody>
      </p:sp>
      <p:sp>
        <p:nvSpPr>
          <p:cNvPr id="5" name="TextBox 4"/>
          <p:cNvSpPr txBox="1"/>
          <p:nvPr/>
        </p:nvSpPr>
        <p:spPr>
          <a:xfrm>
            <a:off x="642939" y="3189685"/>
            <a:ext cx="3571875" cy="230832"/>
          </a:xfrm>
          <a:prstGeom prst="rect">
            <a:avLst/>
          </a:prstGeom>
          <a:noFill/>
        </p:spPr>
        <p:txBody>
          <a:bodyPr wrap="square" lIns="0" tIns="0" rIns="0" bIns="0" anchor="t">
            <a:spAutoFit/>
          </a:bodyPr>
          <a:lstStyle/>
          <a:p>
            <a:pPr algn="ctr"/>
            <a:r>
              <a:rPr sz="1500" b="0" i="0" u="none">
                <a:solidFill>
                  <a:srgbClr val="FFFFFF"/>
                </a:solidFill>
                <a:latin typeface="Plus Jakarta Sans SemiBold"/>
              </a:rPr>
              <a:t>Formal Resolution Tiers</a:t>
            </a:r>
          </a:p>
        </p:txBody>
      </p:sp>
      <p:sp>
        <p:nvSpPr>
          <p:cNvPr id="6" name="TextBox 5"/>
          <p:cNvSpPr txBox="1"/>
          <p:nvPr/>
        </p:nvSpPr>
        <p:spPr>
          <a:xfrm>
            <a:off x="4648200" y="1123950"/>
            <a:ext cx="4200525"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Escalation &amp; ICJ Jurisdiction</a:t>
            </a:r>
          </a:p>
        </p:txBody>
      </p:sp>
      <p:sp>
        <p:nvSpPr>
          <p:cNvPr id="7" name="TextBox 6"/>
          <p:cNvSpPr txBox="1"/>
          <p:nvPr/>
        </p:nvSpPr>
        <p:spPr>
          <a:xfrm>
            <a:off x="4648200" y="1581150"/>
            <a:ext cx="4000500" cy="1218282"/>
          </a:xfrm>
          <a:prstGeom prst="rect">
            <a:avLst/>
          </a:prstGeom>
          <a:noFill/>
        </p:spPr>
        <p:txBody>
          <a:bodyPr wrap="square" lIns="0" tIns="0" rIns="0" bIns="0" anchor="t">
            <a:spAutoFit/>
          </a:bodyPr>
          <a:lstStyle/>
          <a:p>
            <a:pPr algn="just">
              <a:lnSpc>
                <a:spcPts val="1912"/>
              </a:lnSpc>
            </a:pPr>
            <a:r>
              <a:rPr sz="1600" b="1" i="0" u="none" dirty="0">
                <a:solidFill>
                  <a:srgbClr val="334155"/>
                </a:solidFill>
                <a:latin typeface="Times New Roman" pitchFamily="18" charset="0"/>
                <a:cs typeface="Times New Roman" pitchFamily="18" charset="0"/>
              </a:rPr>
              <a:t>Tier 1 — Negotiation &amp; Arbitration:</a:t>
            </a:r>
            <a:r>
              <a:rPr sz="1600" b="0" i="0" u="none" dirty="0">
                <a:solidFill>
                  <a:srgbClr val="334155"/>
                </a:solidFill>
                <a:latin typeface="Times New Roman" pitchFamily="18" charset="0"/>
                <a:cs typeface="Times New Roman" pitchFamily="18" charset="0"/>
              </a:rPr>
              <a:t> Any dispute between two or more States Parties concerning interpretation or application not settled by negotiation shall be submitted to arbitration at the request of one of them.</a:t>
            </a:r>
          </a:p>
        </p:txBody>
      </p:sp>
      <p:sp>
        <p:nvSpPr>
          <p:cNvPr id="8" name="TextBox 7"/>
          <p:cNvSpPr txBox="1"/>
          <p:nvPr/>
        </p:nvSpPr>
        <p:spPr>
          <a:xfrm>
            <a:off x="4714875" y="3084313"/>
            <a:ext cx="4000500" cy="974626"/>
          </a:xfrm>
          <a:prstGeom prst="rect">
            <a:avLst/>
          </a:prstGeom>
          <a:noFill/>
        </p:spPr>
        <p:txBody>
          <a:bodyPr wrap="square" lIns="0" tIns="0" rIns="0" bIns="0" anchor="t">
            <a:spAutoFit/>
          </a:bodyPr>
          <a:lstStyle/>
          <a:p>
            <a:pPr algn="just">
              <a:lnSpc>
                <a:spcPts val="1912"/>
              </a:lnSpc>
            </a:pPr>
            <a:r>
              <a:rPr sz="1600" b="1" i="0" u="none" dirty="0">
                <a:solidFill>
                  <a:srgbClr val="334155"/>
                </a:solidFill>
                <a:latin typeface="Times New Roman" pitchFamily="18" charset="0"/>
                <a:cs typeface="Times New Roman" pitchFamily="18" charset="0"/>
              </a:rPr>
              <a:t>Tier 2 — International Court of Justice:</a:t>
            </a:r>
            <a:r>
              <a:rPr sz="1600" b="0" i="0" u="none" dirty="0">
                <a:solidFill>
                  <a:srgbClr val="334155"/>
                </a:solidFill>
                <a:latin typeface="Times New Roman" pitchFamily="18" charset="0"/>
                <a:cs typeface="Times New Roman" pitchFamily="18" charset="0"/>
              </a:rPr>
              <a:t> If arbitration is not organized within 6 months, any party may refer the dispute to the ICJ. States may declare an opt-out reservation to this clause.</a:t>
            </a:r>
          </a:p>
        </p:txBody>
      </p:sp>
      <p:sp>
        <p:nvSpPr>
          <p:cNvPr id="9" name="TextBox 8"/>
          <p:cNvSpPr txBox="1"/>
          <p:nvPr/>
        </p:nvSpPr>
        <p:spPr>
          <a:xfrm>
            <a:off x="0" y="0"/>
            <a:ext cx="9144000" cy="615553"/>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sz="4000" b="1" i="0" u="none">
                <a:solidFill>
                  <a:srgbClr val="0F172A"/>
                </a:solidFill>
                <a:latin typeface="Times New Roman" pitchFamily="18" charset="0"/>
                <a:cs typeface="Times New Roman" pitchFamily="18" charset="0"/>
              </a:rPr>
              <a:t>Article 29: Dispute Settlement</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28626" y="3270051"/>
            <a:ext cx="2750383"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UN Depositary</a:t>
            </a:r>
          </a:p>
        </p:txBody>
      </p:sp>
      <p:sp>
        <p:nvSpPr>
          <p:cNvPr id="4" name="TextBox 3"/>
          <p:cNvSpPr txBox="1"/>
          <p:nvPr/>
        </p:nvSpPr>
        <p:spPr>
          <a:xfrm>
            <a:off x="428625" y="3555800"/>
            <a:ext cx="2619412" cy="974626"/>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Articles 25 &amp; 27 establish the UN Secretary-General as the central legal custodian for all state instruments.</a:t>
            </a:r>
          </a:p>
        </p:txBody>
      </p:sp>
      <p:sp>
        <p:nvSpPr>
          <p:cNvPr id="5" name="TextBox 4"/>
          <p:cNvSpPr txBox="1"/>
          <p:nvPr/>
        </p:nvSpPr>
        <p:spPr>
          <a:xfrm>
            <a:off x="3262351" y="3270051"/>
            <a:ext cx="2750383"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Judicial Adjudication</a:t>
            </a:r>
          </a:p>
        </p:txBody>
      </p:sp>
      <p:sp>
        <p:nvSpPr>
          <p:cNvPr id="6" name="TextBox 5"/>
          <p:cNvSpPr txBox="1"/>
          <p:nvPr/>
        </p:nvSpPr>
        <p:spPr>
          <a:xfrm>
            <a:off x="3262350" y="3555801"/>
            <a:ext cx="2619412" cy="974626"/>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Article 29 anchors state accountability through formal arbitration and International Court of Justice oversight.</a:t>
            </a:r>
          </a:p>
        </p:txBody>
      </p:sp>
      <p:sp>
        <p:nvSpPr>
          <p:cNvPr id="7" name="TextBox 6"/>
          <p:cNvSpPr txBox="1"/>
          <p:nvPr/>
        </p:nvSpPr>
        <p:spPr>
          <a:xfrm>
            <a:off x="6096076" y="3270051"/>
            <a:ext cx="2750383" cy="276999"/>
          </a:xfrm>
          <a:prstGeom prst="rect">
            <a:avLst/>
          </a:prstGeom>
          <a:noFill/>
        </p:spPr>
        <p:txBody>
          <a:bodyPr wrap="square" lIns="0" tIns="0" rIns="0" bIns="0" anchor="t">
            <a:spAutoFit/>
          </a:bodyPr>
          <a:lstStyle/>
          <a:p>
            <a:pPr algn="l"/>
            <a:r>
              <a:rPr b="1" i="0" u="none">
                <a:solidFill>
                  <a:srgbClr val="1E3A8A"/>
                </a:solidFill>
                <a:latin typeface="Times New Roman" pitchFamily="18" charset="0"/>
                <a:cs typeface="Times New Roman" pitchFamily="18" charset="0"/>
              </a:rPr>
              <a:t>National Realization</a:t>
            </a:r>
          </a:p>
        </p:txBody>
      </p:sp>
      <p:sp>
        <p:nvSpPr>
          <p:cNvPr id="8" name="TextBox 7"/>
          <p:cNvSpPr txBox="1"/>
          <p:nvPr/>
        </p:nvSpPr>
        <p:spPr>
          <a:xfrm>
            <a:off x="6096075" y="3555801"/>
            <a:ext cx="2619412" cy="974626"/>
          </a:xfrm>
          <a:prstGeom prst="rect">
            <a:avLst/>
          </a:prstGeom>
          <a:noFill/>
        </p:spPr>
        <p:txBody>
          <a:bodyPr wrap="square" lIns="0" tIns="0" rIns="0" bIns="0" anchor="t">
            <a:spAutoFit/>
          </a:bodyPr>
          <a:lstStyle/>
          <a:p>
            <a:pPr algn="l">
              <a:lnSpc>
                <a:spcPts val="1912"/>
              </a:lnSpc>
            </a:pPr>
            <a:r>
              <a:rPr sz="1600" b="0" i="0" u="none">
                <a:solidFill>
                  <a:srgbClr val="334155"/>
                </a:solidFill>
                <a:latin typeface="Times New Roman" pitchFamily="18" charset="0"/>
                <a:cs typeface="Times New Roman" pitchFamily="18" charset="0"/>
              </a:rPr>
              <a:t>Article 24 obligates governments to continuously adapt domestic institutions to empower women universally.</a:t>
            </a:r>
          </a:p>
        </p:txBody>
      </p:sp>
      <p:pic>
        <p:nvPicPr>
          <p:cNvPr id="9" name="Picture 8" descr="image.png"/>
          <p:cNvPicPr>
            <a:picLocks noChangeAspect="1"/>
          </p:cNvPicPr>
          <p:nvPr/>
        </p:nvPicPr>
        <p:blipFill>
          <a:blip r:embed="rId2"/>
          <a:stretch>
            <a:fillRect/>
          </a:stretch>
        </p:blipFill>
        <p:spPr>
          <a:xfrm>
            <a:off x="428625" y="1512688"/>
            <a:ext cx="2619412" cy="1643063"/>
          </a:xfrm>
          <a:prstGeom prst="rect">
            <a:avLst/>
          </a:prstGeom>
        </p:spPr>
      </p:pic>
      <p:pic>
        <p:nvPicPr>
          <p:cNvPr id="10" name="Picture 9" descr="image.png"/>
          <p:cNvPicPr>
            <a:picLocks noChangeAspect="1"/>
          </p:cNvPicPr>
          <p:nvPr/>
        </p:nvPicPr>
        <p:blipFill>
          <a:blip r:embed="rId3"/>
          <a:stretch>
            <a:fillRect/>
          </a:stretch>
        </p:blipFill>
        <p:spPr>
          <a:xfrm>
            <a:off x="3262350" y="1512688"/>
            <a:ext cx="2619412" cy="1643063"/>
          </a:xfrm>
          <a:prstGeom prst="rect">
            <a:avLst/>
          </a:prstGeom>
        </p:spPr>
      </p:pic>
      <p:pic>
        <p:nvPicPr>
          <p:cNvPr id="11" name="Picture 10" descr="image.png"/>
          <p:cNvPicPr>
            <a:picLocks noChangeAspect="1"/>
          </p:cNvPicPr>
          <p:nvPr/>
        </p:nvPicPr>
        <p:blipFill>
          <a:blip r:embed="rId4"/>
          <a:stretch>
            <a:fillRect/>
          </a:stretch>
        </p:blipFill>
        <p:spPr>
          <a:xfrm>
            <a:off x="6096075" y="1512688"/>
            <a:ext cx="2619412" cy="1643063"/>
          </a:xfrm>
          <a:prstGeom prst="rect">
            <a:avLst/>
          </a:prstGeom>
        </p:spPr>
      </p:pic>
      <p:sp>
        <p:nvSpPr>
          <p:cNvPr id="12" name="TextBox 11"/>
          <p:cNvSpPr txBox="1"/>
          <p:nvPr/>
        </p:nvSpPr>
        <p:spPr>
          <a:xfrm>
            <a:off x="0" y="0"/>
            <a:ext cx="9144000" cy="615553"/>
          </a:xfrm>
          <a:prstGeom prst="rect">
            <a:avLst/>
          </a:prstGeo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0" tIns="0" rIns="0" bIns="0" anchor="t">
            <a:spAutoFit/>
          </a:bodyPr>
          <a:lstStyle/>
          <a:p>
            <a:pPr algn="ctr"/>
            <a:r>
              <a:rPr sz="4000" b="1" i="0" u="none">
                <a:solidFill>
                  <a:srgbClr val="0F172A"/>
                </a:solidFill>
                <a:latin typeface="Times New Roman" pitchFamily="18" charset="0"/>
                <a:cs typeface="Times New Roman" pitchFamily="18" charset="0"/>
              </a:rPr>
              <a:t>Pillars of CEDAW Governance</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2763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rmAutofit/>
          </a:bodyPr>
          <a:lstStyle/>
          <a:p>
            <a:r>
              <a:rPr lang="en-US" sz="3600" b="1" dirty="0" smtClean="0">
                <a:latin typeface="Times New Roman" pitchFamily="18" charset="0"/>
                <a:cs typeface="Times New Roman" pitchFamily="18" charset="0"/>
              </a:rPr>
              <a:t>Optional Protocol to CEDAW was adopted by the UN General Assembly in 1999</a:t>
            </a:r>
            <a:endParaRPr lang="en-US" sz="3600" dirty="0">
              <a:latin typeface="Times New Roman" pitchFamily="18" charset="0"/>
              <a:cs typeface="Times New Roman" pitchFamily="18" charset="0"/>
            </a:endParaRPr>
          </a:p>
        </p:txBody>
      </p:sp>
      <p:sp>
        <p:nvSpPr>
          <p:cNvPr id="4" name="Content Placeholder 3"/>
          <p:cNvSpPr>
            <a:spLocks noGrp="1"/>
          </p:cNvSpPr>
          <p:nvPr>
            <p:ph idx="1"/>
          </p:nvPr>
        </p:nvSpPr>
        <p:spPr>
          <a:xfrm>
            <a:off x="304800" y="1428750"/>
            <a:ext cx="8229600" cy="3394472"/>
          </a:xfrm>
        </p:spPr>
        <p:txBody>
          <a:bodyPr>
            <a:normAutofit fontScale="77500" lnSpcReduction="20000"/>
          </a:bodyPr>
          <a:lstStyle/>
          <a:p>
            <a:r>
              <a:rPr lang="en-US" dirty="0" smtClean="0">
                <a:latin typeface="Times New Roman" pitchFamily="18" charset="0"/>
                <a:cs typeface="Times New Roman" pitchFamily="18" charset="0"/>
              </a:rPr>
              <a:t>It strengthens the implementation of CEDAW by providing two important procedures.</a:t>
            </a:r>
          </a:p>
          <a:p>
            <a:pPr marL="285750" indent="-285750">
              <a:buFont typeface="Wingdings" pitchFamily="2" charset="2"/>
              <a:buChar char="q"/>
            </a:pPr>
            <a:r>
              <a:rPr lang="en-US" dirty="0" smtClean="0">
                <a:latin typeface="Times New Roman" pitchFamily="18" charset="0"/>
                <a:cs typeface="Times New Roman" pitchFamily="18" charset="0"/>
              </a:rPr>
              <a:t> First, the </a:t>
            </a:r>
            <a:r>
              <a:rPr lang="en-US" b="1" dirty="0" smtClean="0">
                <a:latin typeface="Times New Roman" pitchFamily="18" charset="0"/>
                <a:cs typeface="Times New Roman" pitchFamily="18" charset="0"/>
              </a:rPr>
              <a:t>Individual Communications Procedure</a:t>
            </a:r>
            <a:r>
              <a:rPr lang="en-US" dirty="0" smtClean="0">
                <a:latin typeface="Times New Roman" pitchFamily="18" charset="0"/>
                <a:cs typeface="Times New Roman" pitchFamily="18" charset="0"/>
              </a:rPr>
              <a:t> allows women or groups to submit complaints to the CEDAW Committee regarding violations of their rights. </a:t>
            </a:r>
          </a:p>
          <a:p>
            <a:pPr marL="285750" indent="-285750">
              <a:buFont typeface="Wingdings" pitchFamily="2" charset="2"/>
              <a:buChar char="q"/>
            </a:pPr>
            <a:r>
              <a:rPr lang="en-US" dirty="0" smtClean="0">
                <a:latin typeface="Times New Roman" pitchFamily="18" charset="0"/>
                <a:cs typeface="Times New Roman" pitchFamily="18" charset="0"/>
              </a:rPr>
              <a:t>Second, the </a:t>
            </a:r>
            <a:r>
              <a:rPr lang="en-US" b="1" dirty="0" smtClean="0">
                <a:latin typeface="Times New Roman" pitchFamily="18" charset="0"/>
                <a:cs typeface="Times New Roman" pitchFamily="18" charset="0"/>
              </a:rPr>
              <a:t>Inquiry Procedure</a:t>
            </a:r>
            <a:r>
              <a:rPr lang="en-US" dirty="0" smtClean="0">
                <a:latin typeface="Times New Roman" pitchFamily="18" charset="0"/>
                <a:cs typeface="Times New Roman" pitchFamily="18" charset="0"/>
              </a:rPr>
              <a:t> enables the Committee to investigate grave or systematic violations of women’s rights. The Protocol enhances accountability, provides avenues for remedies, and strengthens international protection against discrimination and violations of women’s human rights.</a:t>
            </a:r>
            <a:endParaRPr lang="en-IN" dirty="0" smtClean="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0709396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66750"/>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Major Indian Enactments Influenced by CEDAW</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381000" y="666750"/>
            <a:ext cx="8458200" cy="3352799"/>
          </a:xfrm>
        </p:spPr>
        <p:txBody>
          <a:bodyPr>
            <a:noAutofit/>
          </a:bodyPr>
          <a:lstStyle/>
          <a:p>
            <a:pPr algn="just"/>
            <a:r>
              <a:rPr lang="en-US" sz="2000" b="1" dirty="0" smtClean="0">
                <a:latin typeface="Times New Roman" pitchFamily="18" charset="0"/>
                <a:cs typeface="Times New Roman" pitchFamily="18" charset="0"/>
              </a:rPr>
              <a:t>Sexual Harassment of Women at Workplace (POSH) Act, 2013:</a:t>
            </a:r>
            <a:r>
              <a:rPr lang="en-US" sz="2000" dirty="0" smtClean="0">
                <a:latin typeface="Times New Roman" pitchFamily="18" charset="0"/>
                <a:cs typeface="Times New Roman" pitchFamily="18" charset="0"/>
              </a:rPr>
              <a:t> Originates from the Supreme Court's ruling in </a:t>
            </a:r>
            <a:r>
              <a:rPr lang="en-US" sz="2000" i="1" dirty="0" err="1" smtClean="0">
                <a:latin typeface="Times New Roman" pitchFamily="18" charset="0"/>
                <a:cs typeface="Times New Roman" pitchFamily="18" charset="0"/>
              </a:rPr>
              <a:t>Vishaka</a:t>
            </a:r>
            <a:r>
              <a:rPr lang="en-US" sz="2000" i="1" dirty="0" smtClean="0">
                <a:latin typeface="Times New Roman" pitchFamily="18" charset="0"/>
                <a:cs typeface="Times New Roman" pitchFamily="18" charset="0"/>
              </a:rPr>
              <a:t> v. State of Rajasthan (1997)</a:t>
            </a:r>
            <a:r>
              <a:rPr lang="en-US" sz="2000" dirty="0" smtClean="0">
                <a:latin typeface="Times New Roman" pitchFamily="18" charset="0"/>
                <a:cs typeface="Times New Roman" pitchFamily="18" charset="0"/>
              </a:rPr>
              <a:t>, where the court explicitly drew from CEDAW Articles 11 (Employment) and 24 (Implementation) to formulate binding guidelines in the absence of enacted statutory law.</a:t>
            </a:r>
          </a:p>
          <a:p>
            <a:pPr algn="just"/>
            <a:r>
              <a:rPr lang="en-US" sz="2000" b="1" dirty="0" smtClean="0">
                <a:latin typeface="Times New Roman" pitchFamily="18" charset="0"/>
                <a:cs typeface="Times New Roman" pitchFamily="18" charset="0"/>
              </a:rPr>
              <a:t>Protection of Women from Domestic Violence Act, 2005:</a:t>
            </a:r>
            <a:r>
              <a:rPr lang="en-US" sz="2000" dirty="0" smtClean="0">
                <a:latin typeface="Times New Roman" pitchFamily="18" charset="0"/>
                <a:cs typeface="Times New Roman" pitchFamily="18" charset="0"/>
              </a:rPr>
              <a:t> Drafted to align with CEDAW General Recommendation No. 19 (Gender-based violence). It expanded legal remedies beyond traditional penal provisions to cover physical, sexual, emotional, and economic abuse within domestic relationships.</a:t>
            </a:r>
          </a:p>
          <a:p>
            <a:pPr algn="just"/>
            <a:r>
              <a:rPr lang="en-US" sz="2000" b="1" dirty="0" smtClean="0">
                <a:latin typeface="Times New Roman" pitchFamily="18" charset="0"/>
                <a:cs typeface="Times New Roman" pitchFamily="18" charset="0"/>
              </a:rPr>
              <a:t>Maternity Benefit (Amendment) Act, 2017:</a:t>
            </a:r>
            <a:r>
              <a:rPr lang="en-US" sz="2000" dirty="0" smtClean="0">
                <a:latin typeface="Times New Roman" pitchFamily="18" charset="0"/>
                <a:cs typeface="Times New Roman" pitchFamily="18" charset="0"/>
              </a:rPr>
              <a:t> Implements obligations under CEDAW Article 11(2) by increasing paid maternity leave to 26 weeks, mandating </a:t>
            </a:r>
            <a:r>
              <a:rPr lang="en-US" sz="2000" dirty="0" err="1" smtClean="0">
                <a:latin typeface="Times New Roman" pitchFamily="18" charset="0"/>
                <a:cs typeface="Times New Roman" pitchFamily="18" charset="0"/>
              </a:rPr>
              <a:t>creche</a:t>
            </a:r>
            <a:r>
              <a:rPr lang="en-US" sz="2000" dirty="0" smtClean="0">
                <a:latin typeface="Times New Roman" pitchFamily="18" charset="0"/>
                <a:cs typeface="Times New Roman" pitchFamily="18" charset="0"/>
              </a:rPr>
              <a:t> facilities, and protecting working mothers against discrimination or termination due to pregnancy.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22722"/>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3200" b="1" dirty="0" smtClean="0">
                <a:latin typeface="Times New Roman" pitchFamily="18" charset="0"/>
                <a:cs typeface="Times New Roman" pitchFamily="18" charset="0"/>
              </a:rPr>
              <a:t/>
            </a:r>
            <a:br>
              <a:rPr lang="en-US" sz="3200" b="1" dirty="0" smtClean="0">
                <a:latin typeface="Times New Roman" pitchFamily="18" charset="0"/>
                <a:cs typeface="Times New Roman" pitchFamily="18" charset="0"/>
              </a:rPr>
            </a:br>
            <a:r>
              <a:rPr lang="en-US" sz="3200" b="1" dirty="0" smtClean="0">
                <a:latin typeface="Times New Roman" pitchFamily="18" charset="0"/>
                <a:cs typeface="Times New Roman" pitchFamily="18" charset="0"/>
              </a:rPr>
              <a:t>Major Indian Enactments Influenced by CEDAW</a:t>
            </a: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3" name="Content Placeholder 2"/>
          <p:cNvSpPr>
            <a:spLocks noGrp="1"/>
          </p:cNvSpPr>
          <p:nvPr>
            <p:ph idx="1"/>
          </p:nvPr>
        </p:nvSpPr>
        <p:spPr>
          <a:xfrm>
            <a:off x="457200" y="1047750"/>
            <a:ext cx="8458200" cy="3851672"/>
          </a:xfrm>
        </p:spPr>
        <p:txBody>
          <a:bodyPr>
            <a:normAutofit fontScale="92500" lnSpcReduction="20000"/>
          </a:bodyPr>
          <a:lstStyle/>
          <a:p>
            <a:r>
              <a:rPr lang="en-US" b="1" dirty="0" smtClean="0">
                <a:latin typeface="Times New Roman" pitchFamily="18" charset="0"/>
                <a:cs typeface="Times New Roman" pitchFamily="18" charset="0"/>
              </a:rPr>
              <a:t>Criminal Law (Amendment) Act, 2013:</a:t>
            </a:r>
            <a:r>
              <a:rPr lang="en-US" dirty="0" smtClean="0">
                <a:latin typeface="Times New Roman" pitchFamily="18" charset="0"/>
                <a:cs typeface="Times New Roman" pitchFamily="18" charset="0"/>
              </a:rPr>
              <a:t> Enacted based on recommendations from the Justice </a:t>
            </a:r>
            <a:r>
              <a:rPr lang="en-US" dirty="0" err="1" smtClean="0">
                <a:latin typeface="Times New Roman" pitchFamily="18" charset="0"/>
                <a:cs typeface="Times New Roman" pitchFamily="18" charset="0"/>
              </a:rPr>
              <a:t>Verma</a:t>
            </a:r>
            <a:r>
              <a:rPr lang="en-US" dirty="0" smtClean="0">
                <a:latin typeface="Times New Roman" pitchFamily="18" charset="0"/>
                <a:cs typeface="Times New Roman" pitchFamily="18" charset="0"/>
              </a:rPr>
              <a:t> Committee, which relied on CEDAW standards to broaden definitions of sexual assault, consent, and state accountability for gender-based violence.</a:t>
            </a:r>
          </a:p>
          <a:p>
            <a:r>
              <a:rPr lang="en-US" b="1" dirty="0" smtClean="0">
                <a:latin typeface="Times New Roman" pitchFamily="18" charset="0"/>
                <a:cs typeface="Times New Roman" pitchFamily="18" charset="0"/>
              </a:rPr>
              <a:t>Prohibition of Child Marriage Act, 2006:</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Operationalizes</a:t>
            </a:r>
            <a:r>
              <a:rPr lang="en-US" dirty="0" smtClean="0">
                <a:latin typeface="Times New Roman" pitchFamily="18" charset="0"/>
                <a:cs typeface="Times New Roman" pitchFamily="18" charset="0"/>
              </a:rPr>
              <a:t> CEDAW Article 16(2), which invalidates child marriages and mandates state action to specify a legal minimum age for marriage and registration.</a:t>
            </a:r>
          </a:p>
          <a:p>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65622"/>
          </a:xfrm>
          <a:solidFill>
            <a:srgbClr val="00B0F0"/>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a:noAutofit/>
          </a:bodyPr>
          <a:lstStyle/>
          <a:p>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Key Indian Judicial Precedents Applying CEDAW to Domestic Law </a:t>
            </a:r>
            <a:br>
              <a:rPr lang="en-US" sz="3200" dirty="0" smtClean="0">
                <a:latin typeface="Times New Roman" pitchFamily="18" charset="0"/>
                <a:cs typeface="Times New Roman" pitchFamily="18" charset="0"/>
              </a:rPr>
            </a:br>
            <a:r>
              <a:rPr lang="en-US" sz="3200" dirty="0" smtClean="0">
                <a:latin typeface="Times New Roman" pitchFamily="18" charset="0"/>
                <a:cs typeface="Times New Roman" pitchFamily="18" charset="0"/>
              </a:rPr>
              <a:t/>
            </a:r>
            <a:br>
              <a:rPr lang="en-US" sz="3200" dirty="0" smtClean="0">
                <a:latin typeface="Times New Roman" pitchFamily="18" charset="0"/>
                <a:cs typeface="Times New Roman" pitchFamily="18" charset="0"/>
              </a:rPr>
            </a:br>
            <a:endParaRPr lang="en-US" sz="3200" dirty="0">
              <a:latin typeface="Times New Roman" pitchFamily="18" charset="0"/>
              <a:cs typeface="Times New Roman" pitchFamily="18" charset="0"/>
            </a:endParaRPr>
          </a:p>
        </p:txBody>
      </p:sp>
      <p:sp>
        <p:nvSpPr>
          <p:cNvPr id="5" name="Content Placeholder 4"/>
          <p:cNvSpPr>
            <a:spLocks noGrp="1"/>
          </p:cNvSpPr>
          <p:nvPr>
            <p:ph idx="1"/>
          </p:nvPr>
        </p:nvSpPr>
        <p:spPr>
          <a:xfrm>
            <a:off x="381000" y="1352550"/>
            <a:ext cx="8229600" cy="3394472"/>
          </a:xfrm>
        </p:spPr>
        <p:txBody>
          <a:bodyPr>
            <a:normAutofit fontScale="70000" lnSpcReduction="20000"/>
          </a:bodyPr>
          <a:lstStyle/>
          <a:p>
            <a:pPr algn="just"/>
            <a:r>
              <a:rPr lang="en-US" b="1" i="1" dirty="0" err="1" smtClean="0">
                <a:latin typeface="Times New Roman" pitchFamily="18" charset="0"/>
                <a:cs typeface="Times New Roman" pitchFamily="18" charset="0"/>
              </a:rPr>
              <a:t>Vishaka</a:t>
            </a:r>
            <a:r>
              <a:rPr lang="en-US" b="1" i="1" dirty="0" smtClean="0">
                <a:latin typeface="Times New Roman" pitchFamily="18" charset="0"/>
                <a:cs typeface="Times New Roman" pitchFamily="18" charset="0"/>
              </a:rPr>
              <a:t> v. State of Rajasthan (1997):</a:t>
            </a:r>
            <a:r>
              <a:rPr lang="en-US" dirty="0" smtClean="0">
                <a:latin typeface="Times New Roman" pitchFamily="18" charset="0"/>
                <a:cs typeface="Times New Roman" pitchFamily="18" charset="0"/>
              </a:rPr>
              <a:t> Established that international conventions like CEDAW can be read into fundamental rights under Article 21 (Right to Life) and Article 19 (Freedom of Profession) in the absence of explicit municipal laws.</a:t>
            </a:r>
          </a:p>
          <a:p>
            <a:pPr algn="just"/>
            <a:r>
              <a:rPr lang="en-US" b="1" i="1" dirty="0" err="1" smtClean="0">
                <a:latin typeface="Times New Roman" pitchFamily="18" charset="0"/>
                <a:cs typeface="Times New Roman" pitchFamily="18" charset="0"/>
              </a:rPr>
              <a:t>Githa</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Hariharan</a:t>
            </a:r>
            <a:r>
              <a:rPr lang="en-US" b="1" i="1" dirty="0" smtClean="0">
                <a:latin typeface="Times New Roman" pitchFamily="18" charset="0"/>
                <a:cs typeface="Times New Roman" pitchFamily="18" charset="0"/>
              </a:rPr>
              <a:t> v. Reserve Bank of India (1999):</a:t>
            </a:r>
            <a:r>
              <a:rPr lang="en-US" dirty="0" smtClean="0">
                <a:latin typeface="Times New Roman" pitchFamily="18" charset="0"/>
                <a:cs typeface="Times New Roman" pitchFamily="18" charset="0"/>
              </a:rPr>
              <a:t> Applied CEDAW Article 5(b) to interpret Section 6(a) of the Hindu Minority and Guardianship Act, ruling that a mother has equal natural guardianship rights alongside the father.</a:t>
            </a:r>
          </a:p>
          <a:p>
            <a:pPr algn="just"/>
            <a:r>
              <a:rPr lang="en-US" b="1" i="1" dirty="0" err="1" smtClean="0">
                <a:latin typeface="Times New Roman" pitchFamily="18" charset="0"/>
                <a:cs typeface="Times New Roman" pitchFamily="18" charset="0"/>
              </a:rPr>
              <a:t>Rupan</a:t>
            </a:r>
            <a:r>
              <a:rPr lang="en-US" b="1" i="1" dirty="0" smtClean="0">
                <a:latin typeface="Times New Roman" pitchFamily="18" charset="0"/>
                <a:cs typeface="Times New Roman" pitchFamily="18" charset="0"/>
              </a:rPr>
              <a:t> </a:t>
            </a:r>
            <a:r>
              <a:rPr lang="en-US" b="1" i="1" dirty="0" err="1" smtClean="0">
                <a:latin typeface="Times New Roman" pitchFamily="18" charset="0"/>
                <a:cs typeface="Times New Roman" pitchFamily="18" charset="0"/>
              </a:rPr>
              <a:t>Deol</a:t>
            </a:r>
            <a:r>
              <a:rPr lang="en-US" b="1" i="1" dirty="0" smtClean="0">
                <a:latin typeface="Times New Roman" pitchFamily="18" charset="0"/>
                <a:cs typeface="Times New Roman" pitchFamily="18" charset="0"/>
              </a:rPr>
              <a:t> Bajaj v. K.P.S. Gill (1995):</a:t>
            </a:r>
            <a:r>
              <a:rPr lang="en-US" dirty="0" smtClean="0">
                <a:latin typeface="Times New Roman" pitchFamily="18" charset="0"/>
                <a:cs typeface="Times New Roman" pitchFamily="18" charset="0"/>
              </a:rPr>
              <a:t> Leveraged CEDAW obligations to enforce protections against outrage to modesty and workplace misconduct.</a:t>
            </a:r>
          </a:p>
          <a:p>
            <a:pPr algn="just"/>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90800" y="2038350"/>
            <a:ext cx="425950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err="1"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thankyou</a:t>
            </a:r>
            <a:endPar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253</TotalTime>
  <Words>1907</Words>
  <Application>Microsoft Office PowerPoint</Application>
  <PresentationFormat>On-screen Show (16:9)</PresentationFormat>
  <Paragraphs>171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Convention on the Elimination  of all forms of Discrimination  Against Women (CEDAW), 1979 </vt:lpstr>
      <vt:lpstr>PowerPoint Presentation</vt:lpstr>
      <vt:lpstr>CEDAW</vt:lpstr>
      <vt:lpstr>History of CEDAW</vt:lpstr>
      <vt:lpstr>By accepting the Convention, States commit themselves to undertake a series of measures to end discrimination against women in all forms-  </vt:lpstr>
      <vt:lpstr>Article 1-Definition of Discrimination</vt:lpstr>
      <vt:lpstr>Article 2 – Elimination of Discrimination</vt:lpstr>
      <vt:lpstr>Article 3 — Development and Advancement of Women</vt:lpstr>
      <vt:lpstr>Article 4 — Temporary Special Measures</vt:lpstr>
      <vt:lpstr>Article 5 -Elimination of Gender Stereotypes</vt:lpstr>
      <vt:lpstr>Article 6 - Suppression of Exploitation of Women</vt:lpstr>
      <vt:lpstr>Article 7 — Political and Public Life</vt:lpstr>
      <vt:lpstr>Article 8 — International Representation</vt:lpstr>
      <vt:lpstr>Article 9 — Nationality</vt:lpstr>
      <vt:lpstr>Article 10 — Education</vt:lpstr>
      <vt:lpstr>Article 15 — Equality Before the Law</vt:lpstr>
      <vt:lpstr>Article 16 — Marriage and Family Relations</vt:lpstr>
      <vt:lpstr>Article 16 — Marriage and Family Relations</vt:lpstr>
      <vt:lpstr>Article 17 – Establishment of the CEDAW Committee</vt:lpstr>
      <vt:lpstr>Article 18 – Reports by States</vt:lpstr>
      <vt:lpstr>Article 19 – Rules of Procedures</vt:lpstr>
      <vt:lpstr>Article 20 – Meetings</vt:lpstr>
      <vt:lpstr>Article 21 – Committee's Reports and Recommendations</vt:lpstr>
      <vt:lpstr>Article 22 – Specialized Agencies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Optional Protocol to CEDAW was adopted by the UN General Assembly in 1999</vt:lpstr>
      <vt:lpstr> Major Indian Enactments Influenced by CEDAW </vt:lpstr>
      <vt:lpstr> Major Indian Enactments Influenced by CEDAW </vt:lpstr>
      <vt:lpstr>  Key Indian Judicial Precedents Applying CEDAW to Domestic Law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Convention on the Elimination of all forms of Discrimination Against Women (CEDAW)</dc:title>
  <dc:creator>User</dc:creator>
  <cp:lastModifiedBy>acer</cp:lastModifiedBy>
  <cp:revision>17</cp:revision>
  <dcterms:created xsi:type="dcterms:W3CDTF">2006-08-16T00:00:00Z</dcterms:created>
  <dcterms:modified xsi:type="dcterms:W3CDTF">2026-09-09T07:41:10Z</dcterms:modified>
</cp:coreProperties>
</file>